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696" r:id="rId3"/>
  </p:sldMasterIdLst>
  <p:notesMasterIdLst>
    <p:notesMasterId r:id="rId102"/>
  </p:notesMasterIdLst>
  <p:sldIdLst>
    <p:sldId id="358" r:id="rId4"/>
    <p:sldId id="360" r:id="rId5"/>
    <p:sldId id="361" r:id="rId6"/>
    <p:sldId id="362" r:id="rId7"/>
    <p:sldId id="363" r:id="rId8"/>
    <p:sldId id="364" r:id="rId9"/>
    <p:sldId id="365" r:id="rId10"/>
    <p:sldId id="366" r:id="rId11"/>
    <p:sldId id="367" r:id="rId12"/>
    <p:sldId id="368" r:id="rId13"/>
    <p:sldId id="369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85" r:id="rId24"/>
    <p:sldId id="380" r:id="rId25"/>
    <p:sldId id="381" r:id="rId26"/>
    <p:sldId id="384" r:id="rId27"/>
    <p:sldId id="262" r:id="rId28"/>
    <p:sldId id="263" r:id="rId29"/>
    <p:sldId id="264" r:id="rId30"/>
    <p:sldId id="265" r:id="rId31"/>
    <p:sldId id="266" r:id="rId32"/>
    <p:sldId id="267" r:id="rId33"/>
    <p:sldId id="268" r:id="rId34"/>
    <p:sldId id="274" r:id="rId35"/>
    <p:sldId id="269" r:id="rId36"/>
    <p:sldId id="270" r:id="rId37"/>
    <p:sldId id="271" r:id="rId38"/>
    <p:sldId id="275" r:id="rId39"/>
    <p:sldId id="276" r:id="rId40"/>
    <p:sldId id="277" r:id="rId41"/>
    <p:sldId id="278" r:id="rId42"/>
    <p:sldId id="272" r:id="rId43"/>
    <p:sldId id="273" r:id="rId44"/>
    <p:sldId id="319" r:id="rId45"/>
    <p:sldId id="279" r:id="rId46"/>
    <p:sldId id="280" r:id="rId47"/>
    <p:sldId id="281" r:id="rId48"/>
    <p:sldId id="282" r:id="rId49"/>
    <p:sldId id="283" r:id="rId50"/>
    <p:sldId id="285" r:id="rId51"/>
    <p:sldId id="286" r:id="rId52"/>
    <p:sldId id="287" r:id="rId53"/>
    <p:sldId id="288" r:id="rId54"/>
    <p:sldId id="320" r:id="rId55"/>
    <p:sldId id="289" r:id="rId56"/>
    <p:sldId id="290" r:id="rId57"/>
    <p:sldId id="291" r:id="rId58"/>
    <p:sldId id="292" r:id="rId59"/>
    <p:sldId id="294" r:id="rId60"/>
    <p:sldId id="295" r:id="rId61"/>
    <p:sldId id="296" r:id="rId62"/>
    <p:sldId id="297" r:id="rId63"/>
    <p:sldId id="298" r:id="rId64"/>
    <p:sldId id="299" r:id="rId65"/>
    <p:sldId id="300" r:id="rId66"/>
    <p:sldId id="301" r:id="rId67"/>
    <p:sldId id="302" r:id="rId68"/>
    <p:sldId id="303" r:id="rId69"/>
    <p:sldId id="304" r:id="rId70"/>
    <p:sldId id="305" r:id="rId71"/>
    <p:sldId id="306" r:id="rId72"/>
    <p:sldId id="307" r:id="rId73"/>
    <p:sldId id="308" r:id="rId74"/>
    <p:sldId id="309" r:id="rId75"/>
    <p:sldId id="310" r:id="rId76"/>
    <p:sldId id="311" r:id="rId77"/>
    <p:sldId id="312" r:id="rId78"/>
    <p:sldId id="313" r:id="rId79"/>
    <p:sldId id="314" r:id="rId80"/>
    <p:sldId id="315" r:id="rId81"/>
    <p:sldId id="316" r:id="rId82"/>
    <p:sldId id="317" r:id="rId83"/>
    <p:sldId id="340" r:id="rId84"/>
    <p:sldId id="341" r:id="rId85"/>
    <p:sldId id="342" r:id="rId86"/>
    <p:sldId id="343" r:id="rId87"/>
    <p:sldId id="344" r:id="rId88"/>
    <p:sldId id="345" r:id="rId89"/>
    <p:sldId id="346" r:id="rId90"/>
    <p:sldId id="347" r:id="rId91"/>
    <p:sldId id="348" r:id="rId92"/>
    <p:sldId id="349" r:id="rId93"/>
    <p:sldId id="350" r:id="rId94"/>
    <p:sldId id="351" r:id="rId95"/>
    <p:sldId id="352" r:id="rId96"/>
    <p:sldId id="353" r:id="rId97"/>
    <p:sldId id="354" r:id="rId98"/>
    <p:sldId id="355" r:id="rId99"/>
    <p:sldId id="356" r:id="rId100"/>
    <p:sldId id="357" r:id="rId10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422" y="-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tableStyles" Target="tableStyle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7D4F75-6AC3-4A10-8C25-CE06FA230FDB}" type="datetimeFigureOut">
              <a:rPr lang="es-MX" smtClean="0"/>
              <a:pPr/>
              <a:t>15/02/2012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MX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F197B3-C330-4253-8E29-A9699B0B8611}" type="slidenum">
              <a:rPr lang="es-MX" smtClean="0"/>
              <a:pPr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5624433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B5828E-39A6-4B1F-AB81-A1E0F12892BB}" type="slidenum">
              <a:rPr lang="es-MX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s-MX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B5828E-39A6-4B1F-AB81-A1E0F12892BB}" type="slidenum">
              <a:rPr lang="es-MX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s-MX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1536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B5828E-39A6-4B1F-AB81-A1E0F12892BB}" type="slidenum">
              <a:rPr lang="es-MX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s-MX" smtClean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riángulo isósceles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s-E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10" name="Picture 2" descr="H:\logo AAAMatamoros Tamaulipas AC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" y="6300225"/>
            <a:ext cx="3127313" cy="4961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4018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286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6676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8254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66365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7306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431407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62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0072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4672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83536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_tradnl" smtClean="0"/>
              <a:t>Haga clic para modificar el estilo de subtítulo del patrón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4824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379317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89108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978550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95612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98037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41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riángulo rectángulo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Triángulo isósceles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  <p:cxnSp>
        <p:nvCxnSpPr>
          <p:cNvPr id="11" name="10 Conector recto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pic>
        <p:nvPicPr>
          <p:cNvPr id="13" name="Picture 4" descr="Z:\My Pictures\CAAAREM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379"/>
            <a:ext cx="9144000" cy="5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69086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_tradnl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586155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4348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606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riángulo rectángulo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7 Conector recto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D25D872-0C12-4C2C-9AAB-A768C8A0EB0D}" type="datetimeFigureOut">
              <a:rPr lang="es-ES" smtClean="0"/>
              <a:pPr/>
              <a:t>15/02/2012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s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3ED75A77-D736-4F2C-8ECF-EC8AF95EA142}" type="slidenum">
              <a:rPr lang="es-ES" smtClean="0"/>
              <a:pPr/>
              <a:t>‹Nº›</a:t>
            </a:fld>
            <a:endParaRPr lang="es-ES"/>
          </a:p>
        </p:txBody>
      </p:sp>
      <p:pic>
        <p:nvPicPr>
          <p:cNvPr id="10" name="Picture 4" descr="Z:\My Pictures\CAAAREM.jp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379"/>
            <a:ext cx="9144000" cy="5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92973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_tradnl" smtClean="0"/>
              <a:t>Clic para editar título</a:t>
            </a:r>
            <a:endParaRPr lang="es-ES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_tradnl" smtClean="0"/>
              <a:t>Haga clic para modificar el estilo de texto del patrón</a:t>
            </a:r>
          </a:p>
          <a:p>
            <a:pPr lvl="1"/>
            <a:r>
              <a:rPr lang="es-ES_tradnl" smtClean="0"/>
              <a:t>Segundo nivel</a:t>
            </a:r>
          </a:p>
          <a:p>
            <a:pPr lvl="2"/>
            <a:r>
              <a:rPr lang="es-ES_tradnl" smtClean="0"/>
              <a:t>Tercer nivel</a:t>
            </a:r>
          </a:p>
          <a:p>
            <a:pPr lvl="3"/>
            <a:r>
              <a:rPr lang="es-ES_tradnl" smtClean="0"/>
              <a:t>Cuarto nivel</a:t>
            </a:r>
          </a:p>
          <a:p>
            <a:pPr lvl="4"/>
            <a:r>
              <a:rPr lang="es-ES_tradnl" smtClean="0"/>
              <a:t>Quinto nivel</a:t>
            </a:r>
            <a:endParaRPr lang="es-ES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CE3C1470-04BA-3542-9D74-477F7C932AA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15/02/2012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15831DB0-F419-DB4A-9557-456CF88EB3A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 defTabSz="457200"/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92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13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png"/><Relationship Id="rId7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27.png"/><Relationship Id="rId5" Type="http://schemas.openxmlformats.org/officeDocument/2006/relationships/image" Target="../media/image26.jpeg"/><Relationship Id="rId10" Type="http://schemas.openxmlformats.org/officeDocument/2006/relationships/image" Target="../media/image13.pn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7.emf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9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3.emf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4.emf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0.emf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2.emf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3.emf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4.emf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6.emf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0.emf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2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6.emf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7.emf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8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9.emf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0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4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2.emf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3.emf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5.emf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4.emf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8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3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0.emf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1.emf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2.emf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3.emf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4.emf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841936"/>
            <a:ext cx="4802633" cy="1659250"/>
          </a:xfrm>
          <a:prstGeom prst="rect">
            <a:avLst/>
          </a:prstGeom>
        </p:spPr>
      </p:pic>
      <p:sp>
        <p:nvSpPr>
          <p:cNvPr id="4" name="3 CuadroTexto"/>
          <p:cNvSpPr txBox="1"/>
          <p:nvPr/>
        </p:nvSpPr>
        <p:spPr>
          <a:xfrm>
            <a:off x="2267744" y="2786152"/>
            <a:ext cx="488781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800" dirty="0" smtClean="0"/>
              <a:t>Asesores en Comercio Exterior</a:t>
            </a:r>
          </a:p>
          <a:p>
            <a:pPr algn="ctr"/>
            <a:r>
              <a:rPr lang="es-ES" sz="3600" b="1" dirty="0" smtClean="0"/>
              <a:t>RODALL OSEGUERA</a:t>
            </a:r>
          </a:p>
          <a:p>
            <a:pPr algn="ctr"/>
            <a:endParaRPr lang="es-ES" sz="2800" dirty="0"/>
          </a:p>
          <a:p>
            <a:pPr algn="ctr"/>
            <a:r>
              <a:rPr lang="es-ES" sz="2800" dirty="0" smtClean="0"/>
              <a:t>Soluciones en Comercio Exterior</a:t>
            </a:r>
            <a:endParaRPr lang="es-MX" sz="2800" dirty="0"/>
          </a:p>
        </p:txBody>
      </p:sp>
      <p:cxnSp>
        <p:nvCxnSpPr>
          <p:cNvPr id="5" name="4 Conector recto"/>
          <p:cNvCxnSpPr/>
          <p:nvPr/>
        </p:nvCxnSpPr>
        <p:spPr>
          <a:xfrm>
            <a:off x="736452" y="224644"/>
            <a:ext cx="0" cy="63007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539552" y="224644"/>
            <a:ext cx="0" cy="63007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323528" y="224644"/>
            <a:ext cx="0" cy="630070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10 CuadroTexto"/>
          <p:cNvSpPr txBox="1"/>
          <p:nvPr/>
        </p:nvSpPr>
        <p:spPr>
          <a:xfrm>
            <a:off x="1795293" y="5373216"/>
            <a:ext cx="5891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2400" b="1" dirty="0" smtClean="0"/>
              <a:t>VENTANILLA UNICA DE COMERCIO EXTERIOR</a:t>
            </a:r>
          </a:p>
          <a:p>
            <a:pPr algn="ctr"/>
            <a:r>
              <a:rPr lang="es-ES" sz="2400" b="1" dirty="0" smtClean="0"/>
              <a:t>(VUCEM)</a:t>
            </a:r>
            <a:endParaRPr lang="es-MX" sz="2400" b="1" dirty="0"/>
          </a:p>
        </p:txBody>
      </p:sp>
    </p:spTree>
    <p:extLst>
      <p:ext uri="{BB962C8B-B14F-4D97-AF65-F5344CB8AC3E}">
        <p14:creationId xmlns:p14="http://schemas.microsoft.com/office/powerpoint/2010/main" val="959434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plantillas ppt 15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3622321" y="-613347"/>
            <a:ext cx="15675058" cy="9260936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3705395" y="2213568"/>
            <a:ext cx="4572000" cy="337528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/>
            <a:r>
              <a:rPr lang="es-ES_tradnl" sz="4000" baseline="30000" dirty="0">
                <a:solidFill>
                  <a:prstClr val="black"/>
                </a:solidFill>
                <a:latin typeface="Verdana"/>
                <a:cs typeface="Verdana"/>
              </a:rPr>
              <a:t>Firma Electrónica Avanzada </a:t>
            </a:r>
            <a:r>
              <a:rPr lang="es-ES_tradnl" sz="40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y </a:t>
            </a:r>
            <a:r>
              <a:rPr lang="fi-FI" sz="4000" baseline="30000" dirty="0" err="1" smtClean="0">
                <a:solidFill>
                  <a:prstClr val="black"/>
                </a:solidFill>
                <a:latin typeface="Verdana"/>
                <a:cs typeface="Verdana"/>
              </a:rPr>
              <a:t>Ventanilla</a:t>
            </a:r>
            <a:r>
              <a:rPr lang="fi-FI" sz="40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fi-FI" sz="4000" baseline="30000" dirty="0" err="1">
                <a:solidFill>
                  <a:prstClr val="black"/>
                </a:solidFill>
                <a:latin typeface="Verdana"/>
                <a:cs typeface="Verdana"/>
              </a:rPr>
              <a:t>Única</a:t>
            </a:r>
            <a:r>
              <a:rPr lang="fi-FI" sz="4000" baseline="30000" dirty="0">
                <a:solidFill>
                  <a:prstClr val="black"/>
                </a:solidFill>
                <a:latin typeface="Verdana"/>
                <a:cs typeface="Verdana"/>
              </a:rPr>
              <a:t>.</a:t>
            </a:r>
          </a:p>
          <a:p>
            <a:pPr defTabSz="457200"/>
            <a:endParaRPr lang="es-ES" sz="40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  <a:latin typeface="Verdana"/>
                <a:cs typeface="Verdana"/>
              </a:rPr>
              <a:t>Las personales morales tendrán </a:t>
            </a:r>
            <a:r>
              <a:rPr lang="es-ES_tradnl" sz="40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acceso </a:t>
            </a:r>
            <a:r>
              <a:rPr lang="es-ES_tradnl" sz="4000" baseline="30000" dirty="0">
                <a:solidFill>
                  <a:prstClr val="black"/>
                </a:solidFill>
                <a:latin typeface="Verdana"/>
                <a:cs typeface="Verdana"/>
              </a:rPr>
              <a:t>a los servicios de </a:t>
            </a:r>
            <a:r>
              <a:rPr lang="es-ES_tradnl" sz="40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Ventanilla </a:t>
            </a:r>
            <a:r>
              <a:rPr lang="es-ES_tradnl" sz="4000" baseline="30000" dirty="0">
                <a:solidFill>
                  <a:prstClr val="black"/>
                </a:solidFill>
                <a:latin typeface="Verdana"/>
                <a:cs typeface="Verdana"/>
              </a:rPr>
              <a:t>Única a través de FIEL</a:t>
            </a:r>
            <a:r>
              <a:rPr lang="es-ES_tradnl" sz="4000" baseline="30000" dirty="0">
                <a:solidFill>
                  <a:prstClr val="black"/>
                </a:solidFill>
              </a:rPr>
              <a:t>.</a:t>
            </a:r>
            <a:endParaRPr lang="es-ES" sz="4000" dirty="0">
              <a:solidFill>
                <a:prstClr val="black"/>
              </a:solidFill>
            </a:endParaRPr>
          </a:p>
        </p:txBody>
      </p:sp>
      <p:sp>
        <p:nvSpPr>
          <p:cNvPr id="6" name="3 CuadroTexto"/>
          <p:cNvSpPr txBox="1"/>
          <p:nvPr/>
        </p:nvSpPr>
        <p:spPr>
          <a:xfrm>
            <a:off x="1034915" y="474464"/>
            <a:ext cx="997982" cy="532334"/>
          </a:xfrm>
          <a:prstGeom prst="rect">
            <a:avLst/>
          </a:prstGeom>
          <a:solidFill>
            <a:schemeClr val="tx1"/>
          </a:solidFill>
        </p:spPr>
        <p:txBody>
          <a:bodyPr wrap="none" lIns="100465" tIns="50233" rIns="100465" bIns="50233" rtlCol="0">
            <a:spAutoFit/>
          </a:bodyPr>
          <a:lstStyle/>
          <a:p>
            <a:pPr defTabSz="457200"/>
            <a:r>
              <a:rPr lang="es-MX" sz="2800" dirty="0" smtClean="0">
                <a:solidFill>
                  <a:prstClr val="white"/>
                </a:solidFill>
                <a:latin typeface="Verdana"/>
                <a:cs typeface="Verdana"/>
              </a:rPr>
              <a:t>FIEL</a:t>
            </a:r>
            <a:endParaRPr lang="es-MX" sz="2800" dirty="0">
              <a:solidFill>
                <a:prstClr val="white"/>
              </a:solidFill>
              <a:latin typeface="Verdana"/>
              <a:cs typeface="Verdana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44623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7052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94089" y="2364"/>
            <a:ext cx="9408619" cy="6855636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316929" y="1518437"/>
            <a:ext cx="567766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is-IS" sz="3200" baseline="30000" dirty="0">
                <a:solidFill>
                  <a:prstClr val="white"/>
                </a:solidFill>
                <a:latin typeface="Verdana"/>
                <a:cs typeface="Verdana"/>
              </a:rPr>
              <a:t>FIEL: </a:t>
            </a:r>
          </a:p>
          <a:p>
            <a:pPr algn="ctr" defTabSz="457200"/>
            <a:r>
              <a:rPr lang="is-IS" sz="3200" baseline="30000" dirty="0" smtClean="0">
                <a:solidFill>
                  <a:prstClr val="white"/>
                </a:solidFill>
                <a:latin typeface="Verdana"/>
                <a:cs typeface="Verdana"/>
              </a:rPr>
              <a:t>FIRMA </a:t>
            </a:r>
            <a:r>
              <a:rPr lang="is-IS" sz="3200" baseline="30000" dirty="0">
                <a:solidFill>
                  <a:prstClr val="white"/>
                </a:solidFill>
                <a:latin typeface="Verdana"/>
                <a:cs typeface="Verdana"/>
              </a:rPr>
              <a:t>ELECTRÓNICA AVANZADA</a:t>
            </a:r>
          </a:p>
          <a:p>
            <a:pPr defTabSz="457200"/>
            <a:r>
              <a:rPr lang="es-ES" sz="3200" baseline="30000" dirty="0">
                <a:solidFill>
                  <a:prstClr val="white"/>
                </a:solidFill>
                <a:latin typeface="Verdana"/>
                <a:cs typeface="Verdana"/>
              </a:rPr>
              <a:t> </a:t>
            </a:r>
          </a:p>
          <a:p>
            <a:pPr defTabSz="457200"/>
            <a:r>
              <a:rPr lang="es-ES_tradnl" sz="3200" baseline="30000" dirty="0" smtClean="0">
                <a:solidFill>
                  <a:prstClr val="white"/>
                </a:solidFill>
                <a:latin typeface="Verdana"/>
                <a:cs typeface="Verdana"/>
              </a:rPr>
              <a:t>•</a:t>
            </a:r>
            <a:r>
              <a:rPr lang="es-ES_tradnl" sz="3200" dirty="0" smtClean="0">
                <a:solidFill>
                  <a:prstClr val="white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prstClr val="white"/>
                </a:solidFill>
                <a:latin typeface="Verdana"/>
                <a:cs typeface="Verdana"/>
              </a:rPr>
              <a:t>Es </a:t>
            </a:r>
            <a:r>
              <a:rPr lang="es-ES_tradnl" sz="3200" baseline="30000" dirty="0">
                <a:solidFill>
                  <a:prstClr val="white"/>
                </a:solidFill>
                <a:latin typeface="Verdana"/>
                <a:cs typeface="Verdana"/>
              </a:rPr>
              <a:t>un mecanismo seguro y   </a:t>
            </a:r>
          </a:p>
          <a:p>
            <a:pPr defTabSz="457200"/>
            <a:r>
              <a:rPr lang="es-ES_tradnl" sz="3200" baseline="30000" dirty="0">
                <a:solidFill>
                  <a:prstClr val="white"/>
                </a:solidFill>
                <a:latin typeface="Verdana"/>
                <a:cs typeface="Verdana"/>
              </a:rPr>
              <a:t>   ágil para realizar operaciones</a:t>
            </a:r>
          </a:p>
          <a:p>
            <a:pPr defTabSz="457200"/>
            <a:r>
              <a:rPr lang="es-ES_tradnl" sz="3200" baseline="30000" dirty="0">
                <a:solidFill>
                  <a:prstClr val="white"/>
                </a:solidFill>
                <a:latin typeface="Verdana"/>
                <a:cs typeface="Verdana"/>
              </a:rPr>
              <a:t>   electrónicas por internet. </a:t>
            </a:r>
          </a:p>
          <a:p>
            <a:pPr defTabSz="457200"/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•</a:t>
            </a:r>
            <a:r>
              <a:rPr lang="es-ES_tradnl" sz="3200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Es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un conjunto de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datos que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se </a:t>
            </a:r>
            <a:endParaRPr lang="es-ES_tradnl" sz="3200" baseline="300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 adjuntan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a un mensaje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electrónico </a:t>
            </a:r>
          </a:p>
          <a:p>
            <a:pPr defTabSz="457200"/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 con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el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propósito</a:t>
            </a:r>
            <a:r>
              <a:rPr lang="es-ES_tradnl" sz="32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de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identificar al </a:t>
            </a:r>
            <a:endParaRPr lang="es-ES_tradnl" sz="3200" baseline="300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 emisor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del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mensaje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como autor </a:t>
            </a:r>
            <a:endParaRPr lang="es-ES_tradnl" sz="3200" baseline="300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 legítimo de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éste, tal y como si se </a:t>
            </a:r>
          </a:p>
          <a:p>
            <a:pPr defTabSz="457200"/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  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tratara </a:t>
            </a:r>
            <a:r>
              <a:rPr lang="es-ES_tradnl" sz="3200" baseline="30000" dirty="0">
                <a:solidFill>
                  <a:srgbClr val="FFFFFF"/>
                </a:solidFill>
                <a:latin typeface="Verdana"/>
                <a:cs typeface="Verdana"/>
              </a:rPr>
              <a:t>de una firma </a:t>
            </a:r>
            <a:r>
              <a:rPr lang="es-ES_tradnl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lang="hu-HU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 autógrafa.</a:t>
            </a:r>
            <a:r>
              <a:rPr lang="hu-HU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endParaRPr lang="hu-HU" sz="3200" baseline="30000" dirty="0">
              <a:solidFill>
                <a:prstClr val="black"/>
              </a:solidFill>
              <a:latin typeface="Verdana"/>
              <a:cs typeface="Verdana"/>
            </a:endParaRP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2429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17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361751" y="615207"/>
            <a:ext cx="543860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Las dependencias de gobierno y órganos desconcentrados que también utilizan 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firmas electrónicas para presentación de trámites de manera remota son:</a:t>
            </a:r>
          </a:p>
          <a:p>
            <a:pPr defTabSz="457200"/>
            <a:endParaRPr lang="es-ES" sz="30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	Banco de México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	Secretaría de la Función Pública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	Secretaría de Economía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	Instituto Mexicano del Seguro Social</a:t>
            </a:r>
          </a:p>
          <a:p>
            <a:pPr defTabSz="457200"/>
            <a:endParaRPr lang="es-ES" sz="30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Con su uso en las transacciones 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electrónicas de  los contribuyentes se 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puede identificar al autor del mensaje y verificar que no haya sido modificado.</a:t>
            </a:r>
          </a:p>
          <a:p>
            <a:pPr defTabSz="457200"/>
            <a:endParaRPr lang="es-ES" sz="30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El uso de la FIEL como identificador de las </a:t>
            </a:r>
            <a:r>
              <a:rPr lang="es-ES_tradnl" sz="30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personas </a:t>
            </a:r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morales ha demostrado ser </a:t>
            </a:r>
          </a:p>
          <a:p>
            <a:pPr defTabSz="457200"/>
            <a:r>
              <a:rPr lang="es-ES_tradnl" sz="3000" baseline="30000" dirty="0">
                <a:solidFill>
                  <a:prstClr val="black"/>
                </a:solidFill>
                <a:latin typeface="Verdana"/>
                <a:cs typeface="Verdana"/>
              </a:rPr>
              <a:t>seguro y confiable.</a:t>
            </a:r>
            <a:endParaRPr lang="es-ES" sz="3000" dirty="0">
              <a:solidFill>
                <a:prstClr val="black"/>
              </a:solidFill>
              <a:latin typeface="Verdana"/>
              <a:cs typeface="Verdan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403434" y="299614"/>
            <a:ext cx="206186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600" baseline="30000" dirty="0" smtClean="0">
                <a:solidFill>
                  <a:srgbClr val="FFFFFF"/>
                </a:solidFill>
              </a:rPr>
              <a:t>L a  F I E L   e n</a:t>
            </a:r>
            <a:endParaRPr lang="es-ES" sz="3600" baseline="30000" dirty="0">
              <a:solidFill>
                <a:srgbClr val="FFFFFF"/>
              </a:solidFill>
            </a:endParaRPr>
          </a:p>
          <a:p>
            <a:pPr algn="ctr" defTabSz="457200"/>
            <a:r>
              <a:rPr lang="es-ES" sz="3600" baseline="30000" dirty="0" smtClean="0">
                <a:solidFill>
                  <a:srgbClr val="FFFFFF"/>
                </a:solidFill>
              </a:rPr>
              <a:t>M é x i c o</a:t>
            </a:r>
            <a:endParaRPr lang="es-ES" sz="3600" dirty="0">
              <a:solidFill>
                <a:srgbClr val="FFFFFF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25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17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152578" y="469664"/>
            <a:ext cx="5498363" cy="5098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_tradnl" sz="3600" baseline="30000" dirty="0">
                <a:solidFill>
                  <a:prstClr val="black"/>
                </a:solidFill>
                <a:latin typeface="Verdana"/>
                <a:cs typeface="Verdana"/>
              </a:rPr>
              <a:t>La FIEL </a:t>
            </a:r>
            <a:endParaRPr lang="es-ES_tradnl" sz="3600" baseline="30000" dirty="0" smtClean="0">
              <a:solidFill>
                <a:prstClr val="black"/>
              </a:solidFill>
              <a:latin typeface="Verdana"/>
              <a:cs typeface="Verdana"/>
            </a:endParaRPr>
          </a:p>
          <a:p>
            <a:pPr algn="ctr" defTabSz="457200"/>
            <a:r>
              <a:rPr lang="es-ES_tradnl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y </a:t>
            </a:r>
            <a:r>
              <a:rPr lang="es-ES_tradnl" sz="3600" baseline="30000" dirty="0">
                <a:solidFill>
                  <a:prstClr val="black"/>
                </a:solidFill>
                <a:latin typeface="Verdana"/>
                <a:cs typeface="Verdana"/>
              </a:rPr>
              <a:t>sus elementos de </a:t>
            </a:r>
            <a:r>
              <a:rPr lang="es-ES_tradnl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seguridad</a:t>
            </a:r>
            <a:endParaRPr lang="es-ES_tradnl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algn="ctr" defTabSz="457200"/>
            <a:endParaRPr lang="es-ES_tradnl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algn="ctr" defTabSz="457200"/>
            <a:endParaRPr lang="es-ES_tradnl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endParaRPr lang="es-ES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" sz="3200" baseline="30000" dirty="0">
                <a:solidFill>
                  <a:prstClr val="black"/>
                </a:solidFill>
                <a:latin typeface="Verdana"/>
                <a:cs typeface="Verdana"/>
              </a:rPr>
              <a:t>	- RFC</a:t>
            </a: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Clave privada</a:t>
            </a:r>
          </a:p>
          <a:p>
            <a:pPr defTabSz="457200"/>
            <a:r>
              <a:rPr lang="pt-BR" sz="3200" baseline="30000" dirty="0">
                <a:solidFill>
                  <a:prstClr val="black"/>
                </a:solidFill>
                <a:latin typeface="Verdana"/>
                <a:cs typeface="Verdana"/>
              </a:rPr>
              <a:t>	- </a:t>
            </a:r>
            <a:r>
              <a:rPr lang="pt-BR" sz="3200" baseline="30000" dirty="0" err="1">
                <a:solidFill>
                  <a:prstClr val="black"/>
                </a:solidFill>
                <a:latin typeface="Verdana"/>
                <a:cs typeface="Verdana"/>
              </a:rPr>
              <a:t>Llave</a:t>
            </a:r>
            <a:r>
              <a:rPr lang="pt-BR" sz="3200" baseline="30000" dirty="0">
                <a:solidFill>
                  <a:prstClr val="black"/>
                </a:solidFill>
                <a:latin typeface="Verdana"/>
                <a:cs typeface="Verdana"/>
              </a:rPr>
              <a:t> pública o certificado</a:t>
            </a: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Contraseña de la llave privada</a:t>
            </a: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Es única por documento y </a:t>
            </a:r>
            <a:endParaRPr lang="es-ES_tradnl" sz="3200" baseline="30000" dirty="0" smtClean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     signatario</a:t>
            </a:r>
            <a:endParaRPr lang="es-ES_tradnl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Es posible identificar al autor</a:t>
            </a: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Es infalsificable</a:t>
            </a:r>
          </a:p>
          <a:p>
            <a:pPr defTabSz="457200"/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	- Es </a:t>
            </a:r>
            <a:r>
              <a:rPr lang="es-ES_tradnl" sz="3200" baseline="30000" dirty="0" err="1">
                <a:solidFill>
                  <a:prstClr val="black"/>
                </a:solidFill>
                <a:latin typeface="Verdana"/>
                <a:cs typeface="Verdana"/>
              </a:rPr>
              <a:t>imposibe</a:t>
            </a:r>
            <a:r>
              <a:rPr lang="es-ES_tradnl" sz="3200" baseline="30000" dirty="0">
                <a:solidFill>
                  <a:prstClr val="black"/>
                </a:solidFill>
                <a:latin typeface="Verdana"/>
                <a:cs typeface="Verdana"/>
              </a:rPr>
              <a:t> transferir a otro </a:t>
            </a:r>
          </a:p>
          <a:p>
            <a:pPr defTabSz="457200"/>
            <a:r>
              <a:rPr lang="pt-BR" sz="3200" baseline="30000" dirty="0">
                <a:solidFill>
                  <a:prstClr val="black"/>
                </a:solidFill>
                <a:latin typeface="Verdana"/>
                <a:cs typeface="Verdana"/>
              </a:rPr>
              <a:t>       documento</a:t>
            </a:r>
          </a:p>
        </p:txBody>
      </p:sp>
      <p:sp>
        <p:nvSpPr>
          <p:cNvPr id="4" name="Rectángulo 3"/>
          <p:cNvSpPr/>
          <p:nvPr/>
        </p:nvSpPr>
        <p:spPr>
          <a:xfrm>
            <a:off x="89646" y="209968"/>
            <a:ext cx="2808941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600" baseline="30000" dirty="0" smtClean="0">
                <a:solidFill>
                  <a:srgbClr val="FFFFFF"/>
                </a:solidFill>
              </a:rPr>
              <a:t>F I E L</a:t>
            </a:r>
          </a:p>
          <a:p>
            <a:pPr algn="ctr" defTabSz="457200"/>
            <a:r>
              <a:rPr lang="es-ES" sz="3600" baseline="30000" dirty="0" smtClean="0">
                <a:solidFill>
                  <a:srgbClr val="FFFFFF"/>
                </a:solidFill>
              </a:rPr>
              <a:t>E l e m e n t o s  d e  </a:t>
            </a:r>
          </a:p>
          <a:p>
            <a:pPr algn="ctr" defTabSz="457200"/>
            <a:r>
              <a:rPr lang="es-ES" sz="3600" baseline="30000" dirty="0" smtClean="0">
                <a:solidFill>
                  <a:srgbClr val="FFFFFF"/>
                </a:solidFill>
              </a:rPr>
              <a:t>S e g u r i d a d  </a:t>
            </a:r>
            <a:endParaRPr lang="es-ES" sz="3600" dirty="0">
              <a:solidFill>
                <a:srgbClr val="FFFFFF"/>
              </a:solidFill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580526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6599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17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361752" y="692727"/>
            <a:ext cx="55282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La FIEL ya es usada por personas físicas y morales en procedimientos de </a:t>
            </a:r>
          </a:p>
          <a:p>
            <a:pPr defTabSz="457200"/>
            <a:r>
              <a:rPr lang="pt-BR" sz="3800" baseline="30000" dirty="0">
                <a:solidFill>
                  <a:prstClr val="black"/>
                </a:solidFill>
              </a:rPr>
              <a:t>comercio exterior:</a:t>
            </a:r>
          </a:p>
          <a:p>
            <a:pPr defTabSz="457200"/>
            <a:endParaRPr lang="es-ES" sz="3800" baseline="30000" dirty="0">
              <a:solidFill>
                <a:prstClr val="black"/>
              </a:solidFill>
            </a:endParaRP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	- Pedimentos </a:t>
            </a:r>
            <a:r>
              <a:rPr lang="es-ES_tradnl" sz="3800" baseline="30000" dirty="0" smtClean="0">
                <a:solidFill>
                  <a:prstClr val="black"/>
                </a:solidFill>
              </a:rPr>
              <a:t>aduanales firmados 	con la FIEL del Agente Aduanal o su 	mandatario</a:t>
            </a:r>
            <a:endParaRPr lang="es-ES_tradnl" sz="3800" baseline="30000" dirty="0">
              <a:solidFill>
                <a:prstClr val="black"/>
              </a:solidFill>
            </a:endParaRPr>
          </a:p>
          <a:p>
            <a:pPr defTabSz="457200"/>
            <a:r>
              <a:rPr lang="hu-HU" sz="3800" baseline="30000" dirty="0">
                <a:solidFill>
                  <a:prstClr val="black"/>
                </a:solidFill>
              </a:rPr>
              <a:t>	- Dictámenes fiscales</a:t>
            </a: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	</a:t>
            </a:r>
            <a:r>
              <a:rPr lang="es-ES_tradnl" sz="3800" baseline="30000" dirty="0" smtClean="0">
                <a:solidFill>
                  <a:prstClr val="black"/>
                </a:solidFill>
              </a:rPr>
              <a:t>- Consulta </a:t>
            </a:r>
            <a:r>
              <a:rPr lang="es-ES_tradnl" sz="3800" baseline="30000" dirty="0">
                <a:solidFill>
                  <a:prstClr val="black"/>
                </a:solidFill>
              </a:rPr>
              <a:t>de expediente integral del </a:t>
            </a: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	   contribuyente</a:t>
            </a: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	- Padrón de importadores y </a:t>
            </a: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       </a:t>
            </a:r>
            <a:r>
              <a:rPr lang="es-ES_tradnl" sz="3800" baseline="30000" dirty="0" smtClean="0">
                <a:solidFill>
                  <a:prstClr val="black"/>
                </a:solidFill>
              </a:rPr>
              <a:t> exportadores</a:t>
            </a:r>
            <a:endParaRPr lang="es-ES_tradnl" sz="3800" baseline="30000" dirty="0">
              <a:solidFill>
                <a:prstClr val="black"/>
              </a:solidFill>
            </a:endParaRPr>
          </a:p>
          <a:p>
            <a:pPr defTabSz="457200"/>
            <a:r>
              <a:rPr lang="es-ES_tradnl" sz="3800" baseline="30000" dirty="0">
                <a:solidFill>
                  <a:prstClr val="black"/>
                </a:solidFill>
              </a:rPr>
              <a:t>	- Donatarias autorizadas</a:t>
            </a:r>
            <a:endParaRPr lang="es-ES" sz="3800" dirty="0">
              <a:solidFill>
                <a:prstClr val="black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109725" y="330839"/>
            <a:ext cx="2828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L a  F I E L</a:t>
            </a:r>
          </a:p>
          <a:p>
            <a:pPr algn="ctr" defTabSz="457200"/>
            <a:r>
              <a:rPr lang="es-ES" dirty="0" smtClean="0">
                <a:solidFill>
                  <a:srgbClr val="FFFFFF"/>
                </a:solidFill>
                <a:latin typeface="Verdana"/>
                <a:cs typeface="Verdana"/>
              </a:rPr>
              <a:t>Y</a:t>
            </a:r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 a  e s  u t i l i z a d a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6021901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83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17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239083" y="239850"/>
            <a:ext cx="253997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200" baseline="30000" dirty="0" smtClean="0">
                <a:solidFill>
                  <a:srgbClr val="FFFFFF"/>
                </a:solidFill>
              </a:rPr>
              <a:t>F I E L</a:t>
            </a:r>
          </a:p>
          <a:p>
            <a:pPr algn="ctr" defTabSz="457200"/>
            <a:r>
              <a:rPr lang="es-ES_tradnl" sz="3200" baseline="30000" dirty="0" smtClean="0">
                <a:solidFill>
                  <a:srgbClr val="FFFFFF"/>
                </a:solidFill>
              </a:rPr>
              <a:t>I n n o v a c i ó n   y</a:t>
            </a:r>
          </a:p>
          <a:p>
            <a:pPr algn="ctr" defTabSz="457200"/>
            <a:r>
              <a:rPr lang="es-ES_tradnl" sz="3200" baseline="30000" dirty="0" smtClean="0">
                <a:solidFill>
                  <a:srgbClr val="FFFFFF"/>
                </a:solidFill>
              </a:rPr>
              <a:t> D e s a r r o l l o </a:t>
            </a:r>
            <a:endParaRPr lang="es-ES" sz="3200" dirty="0">
              <a:solidFill>
                <a:srgbClr val="FFFFFF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406574" y="544369"/>
            <a:ext cx="5423659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s-ES" sz="3600" baseline="30000" dirty="0">
                <a:solidFill>
                  <a:prstClr val="black"/>
                </a:solidFill>
                <a:latin typeface="Verdana"/>
                <a:cs typeface="Verdana"/>
              </a:rPr>
              <a:t>FIEL </a:t>
            </a:r>
            <a:r>
              <a:rPr lang="es-ES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y</a:t>
            </a:r>
            <a:r>
              <a:rPr lang="es-ES" sz="36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es-ES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Ventanilla Única</a:t>
            </a:r>
            <a:endParaRPr lang="es-ES" sz="36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endParaRPr lang="es-ES" sz="36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is-IS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HACIA LA INNOVACIÓN Y </a:t>
            </a:r>
          </a:p>
          <a:p>
            <a:pPr defTabSz="457200"/>
            <a:r>
              <a:rPr lang="es-ES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EL DESARROLLO</a:t>
            </a:r>
          </a:p>
          <a:p>
            <a:pPr defTabSz="457200"/>
            <a:endParaRPr lang="es-ES" sz="36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endParaRPr lang="es-ES" sz="36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600" baseline="30000" dirty="0">
                <a:solidFill>
                  <a:prstClr val="black"/>
                </a:solidFill>
                <a:latin typeface="Verdana"/>
                <a:cs typeface="Verdana"/>
              </a:rPr>
              <a:t>El uso de la FIEL como identificador de acceso, es una característica segura y práctica que permite a las empresas aprovechar las facilidades de la rapidez, </a:t>
            </a:r>
            <a:r>
              <a:rPr lang="es-ES_tradnl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eficiencia</a:t>
            </a:r>
            <a:r>
              <a:rPr lang="es-ES_tradnl" sz="3600" baseline="30000" dirty="0">
                <a:solidFill>
                  <a:prstClr val="black"/>
                </a:solidFill>
                <a:latin typeface="Verdana"/>
                <a:cs typeface="Verdana"/>
              </a:rPr>
              <a:t>, calidad y costo, que brinda la </a:t>
            </a:r>
            <a:r>
              <a:rPr lang="fi-FI" sz="3600" baseline="30000" dirty="0" err="1" smtClean="0">
                <a:solidFill>
                  <a:prstClr val="black"/>
                </a:solidFill>
                <a:latin typeface="Verdana"/>
                <a:cs typeface="Verdana"/>
              </a:rPr>
              <a:t>Ventanilla</a:t>
            </a:r>
            <a:r>
              <a:rPr lang="fi-FI" sz="36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fi-FI" sz="3600" baseline="30000" dirty="0" err="1">
                <a:solidFill>
                  <a:prstClr val="black"/>
                </a:solidFill>
                <a:latin typeface="Verdana"/>
                <a:cs typeface="Verdana"/>
              </a:rPr>
              <a:t>Única</a:t>
            </a:r>
            <a:r>
              <a:rPr lang="fi-FI" sz="3600" baseline="30000" dirty="0">
                <a:solidFill>
                  <a:prstClr val="black"/>
                </a:solidFill>
                <a:latin typeface="Verdana"/>
                <a:cs typeface="Verdana"/>
              </a:rPr>
              <a:t>.</a:t>
            </a:r>
            <a:endParaRPr lang="es-ES" sz="3600" dirty="0">
              <a:solidFill>
                <a:prstClr val="black"/>
              </a:solidFill>
              <a:latin typeface="Verdana"/>
              <a:cs typeface="Verdana"/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430" y="5978576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115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17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73552" y="209968"/>
            <a:ext cx="21515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es-ES" sz="3200" baseline="30000" dirty="0" smtClean="0">
                <a:solidFill>
                  <a:srgbClr val="FFFFFF"/>
                </a:solidFill>
              </a:rPr>
              <a:t>F I E L </a:t>
            </a:r>
          </a:p>
          <a:p>
            <a:pPr algn="ctr" defTabSz="457200"/>
            <a:r>
              <a:rPr lang="es-ES_tradnl" sz="3200" baseline="30000" dirty="0" smtClean="0">
                <a:solidFill>
                  <a:srgbClr val="FFFFFF"/>
                </a:solidFill>
              </a:rPr>
              <a:t>L o  q u e   n o </a:t>
            </a:r>
          </a:p>
          <a:p>
            <a:pPr algn="ctr" defTabSz="457200"/>
            <a:r>
              <a:rPr lang="es-ES" sz="3200" baseline="30000" dirty="0">
                <a:solidFill>
                  <a:srgbClr val="FFFFFF"/>
                </a:solidFill>
              </a:rPr>
              <a:t>s</a:t>
            </a:r>
            <a:r>
              <a:rPr lang="es-ES" sz="3200" baseline="30000" dirty="0" smtClean="0">
                <a:solidFill>
                  <a:srgbClr val="FFFFFF"/>
                </a:solidFill>
              </a:rPr>
              <a:t> </a:t>
            </a:r>
            <a:r>
              <a:rPr lang="es-ES_tradnl" sz="3200" baseline="30000" dirty="0" smtClean="0">
                <a:solidFill>
                  <a:srgbClr val="FFFFFF"/>
                </a:solidFill>
              </a:rPr>
              <a:t>e   p u e d e</a:t>
            </a:r>
            <a:endParaRPr lang="es-ES" sz="3200" dirty="0">
              <a:solidFill>
                <a:srgbClr val="FFFFFF"/>
              </a:solidFill>
            </a:endParaRPr>
          </a:p>
        </p:txBody>
      </p:sp>
      <p:sp>
        <p:nvSpPr>
          <p:cNvPr id="4" name="Rectángulo 3"/>
          <p:cNvSpPr/>
          <p:nvPr/>
        </p:nvSpPr>
        <p:spPr>
          <a:xfrm>
            <a:off x="3690454" y="561997"/>
            <a:ext cx="4572000" cy="3785650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57200"/>
            <a:r>
              <a:rPr lang="es-ES" sz="4000" b="1" baseline="30000" dirty="0">
                <a:solidFill>
                  <a:prstClr val="black"/>
                </a:solidFill>
              </a:rPr>
              <a:t>CON LA </a:t>
            </a:r>
            <a:r>
              <a:rPr lang="es-ES" sz="4000" b="1" baseline="30000" dirty="0" smtClean="0">
                <a:solidFill>
                  <a:prstClr val="black"/>
                </a:solidFill>
              </a:rPr>
              <a:t>FIEL </a:t>
            </a:r>
            <a:r>
              <a:rPr lang="pt-BR" sz="4000" b="1" baseline="30000" dirty="0" smtClean="0">
                <a:solidFill>
                  <a:prstClr val="black"/>
                </a:solidFill>
              </a:rPr>
              <a:t>   </a:t>
            </a:r>
            <a:r>
              <a:rPr lang="pt-BR" sz="4000" b="1" baseline="30000" dirty="0">
                <a:solidFill>
                  <a:prstClr val="black"/>
                </a:solidFill>
              </a:rPr>
              <a:t>NO SE PUEDE:</a:t>
            </a:r>
            <a:endParaRPr lang="pt-BR" sz="4000" baseline="30000" dirty="0">
              <a:solidFill>
                <a:prstClr val="black"/>
              </a:solidFill>
            </a:endParaRPr>
          </a:p>
          <a:p>
            <a:pPr defTabSz="457200"/>
            <a:r>
              <a:rPr lang="es-ES" sz="4000" baseline="30000" dirty="0">
                <a:solidFill>
                  <a:prstClr val="black"/>
                </a:solidFill>
              </a:rPr>
              <a:t>    </a:t>
            </a:r>
          </a:p>
          <a:p>
            <a:pPr defTabSz="457200"/>
            <a:r>
              <a:rPr lang="fi-FI" sz="4000" baseline="30000" dirty="0">
                <a:solidFill>
                  <a:prstClr val="black"/>
                </a:solidFill>
              </a:rPr>
              <a:t> 	• </a:t>
            </a:r>
            <a:r>
              <a:rPr lang="fi-FI" sz="4000" baseline="30000" dirty="0" err="1">
                <a:solidFill>
                  <a:prstClr val="black"/>
                </a:solidFill>
              </a:rPr>
              <a:t>Hacer</a:t>
            </a:r>
            <a:r>
              <a:rPr lang="fi-FI" sz="4000" baseline="30000" dirty="0">
                <a:solidFill>
                  <a:prstClr val="black"/>
                </a:solidFill>
              </a:rPr>
              <a:t> </a:t>
            </a:r>
            <a:r>
              <a:rPr lang="fi-FI" sz="4000" baseline="30000" dirty="0" err="1">
                <a:solidFill>
                  <a:prstClr val="black"/>
                </a:solidFill>
              </a:rPr>
              <a:t>fraudes</a:t>
            </a:r>
            <a:r>
              <a:rPr lang="fi-FI" sz="4000" baseline="30000" dirty="0">
                <a:solidFill>
                  <a:prstClr val="black"/>
                </a:solidFill>
              </a:rPr>
              <a:t>.</a:t>
            </a: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</a:rPr>
              <a:t>	• Vender la empresa.</a:t>
            </a: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</a:rPr>
              <a:t>	• Hacer fusiones 	</a:t>
            </a: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</a:rPr>
              <a:t>	   comerciales.   </a:t>
            </a: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</a:rPr>
              <a:t>	• No otorga ningún poder </a:t>
            </a:r>
            <a:endParaRPr lang="es-ES_tradnl" sz="4000" baseline="30000" dirty="0" smtClean="0">
              <a:solidFill>
                <a:prstClr val="black"/>
              </a:solidFill>
            </a:endParaRPr>
          </a:p>
          <a:p>
            <a:pPr defTabSz="457200"/>
            <a:r>
              <a:rPr lang="es-ES_tradnl" sz="4000" baseline="30000" dirty="0">
                <a:solidFill>
                  <a:prstClr val="black"/>
                </a:solidFill>
              </a:rPr>
              <a:t> </a:t>
            </a:r>
            <a:r>
              <a:rPr lang="es-ES_tradnl" sz="4000" baseline="30000" dirty="0" smtClean="0">
                <a:solidFill>
                  <a:prstClr val="black"/>
                </a:solidFill>
              </a:rPr>
              <a:t>        de administración </a:t>
            </a:r>
            <a:r>
              <a:rPr lang="es-ES_tradnl" sz="4000" baseline="30000" dirty="0">
                <a:solidFill>
                  <a:prstClr val="black"/>
                </a:solidFill>
              </a:rPr>
              <a:t>ni de 		</a:t>
            </a:r>
            <a:r>
              <a:rPr lang="es-ES" sz="4000" baseline="30000" dirty="0" smtClean="0">
                <a:solidFill>
                  <a:prstClr val="black"/>
                </a:solidFill>
              </a:rPr>
              <a:t>   </a:t>
            </a:r>
            <a:r>
              <a:rPr lang="es-ES" sz="4000" baseline="30000" dirty="0">
                <a:solidFill>
                  <a:prstClr val="black"/>
                </a:solidFill>
              </a:rPr>
              <a:t>dominio. 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81" y="5589240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9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lantillas ppt 9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172" y="0"/>
            <a:ext cx="9428172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-125019" y="121665"/>
            <a:ext cx="2988919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C O V E</a:t>
            </a:r>
          </a:p>
          <a:p>
            <a:pPr algn="ctr" defTabSz="457200"/>
            <a:endParaRPr lang="es-ES_tradnl" sz="9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C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o m p r o b a n t e   d e</a:t>
            </a: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V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a l o r  e l e c t r ó n i c o</a:t>
            </a:r>
            <a:endParaRPr lang="es-ES" sz="1600" dirty="0">
              <a:solidFill>
                <a:prstClr val="black"/>
              </a:solidFill>
            </a:endParaRPr>
          </a:p>
        </p:txBody>
      </p:sp>
      <p:sp>
        <p:nvSpPr>
          <p:cNvPr id="6" name="2 Marcador de contenido"/>
          <p:cNvSpPr>
            <a:spLocks noGrp="1"/>
          </p:cNvSpPr>
          <p:nvPr>
            <p:ph idx="1"/>
          </p:nvPr>
        </p:nvSpPr>
        <p:spPr bwMode="auto">
          <a:xfrm>
            <a:off x="-235859" y="1785019"/>
            <a:ext cx="6126307" cy="45259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85000" lnSpcReduction="20000"/>
          </a:bodyPr>
          <a:lstStyle/>
          <a:p>
            <a:pPr algn="just">
              <a:buFontTx/>
              <a:buNone/>
              <a:defRPr/>
            </a:pPr>
            <a:r>
              <a:rPr lang="en-US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   REGLA 3.1.31</a:t>
            </a:r>
            <a:endParaRPr lang="es-MX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None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    </a:t>
            </a:r>
            <a:r>
              <a:rPr lang="es-MX" sz="2400" dirty="0" smtClean="0"/>
              <a:t>Para </a:t>
            </a:r>
            <a:r>
              <a:rPr lang="es-MX" sz="2400" dirty="0"/>
              <a:t>los efectos de los artículos 36, primer párrafo, fracción I, inciso a) y II, inciso a), así como su penúltimo párrafo, 37, 80, 144, fracción III, 162, fracción VI, 169, último párrafo de la Ley, y 58, fracción III del Reglamento, </a:t>
            </a:r>
            <a:r>
              <a:rPr lang="es-MX" sz="2400" b="1" dirty="0"/>
              <a:t>el importador o exportador, deberán transmitir electrónicamente a la autoridad aduanera a través del portal de la Ventanilla Digital</a:t>
            </a:r>
            <a:r>
              <a:rPr lang="es-MX" sz="2400" dirty="0"/>
              <a:t> o mediante el sistema electrónico que para tal efecto se establezca</a:t>
            </a:r>
            <a:r>
              <a:rPr lang="es-MX" sz="2400" b="1" dirty="0"/>
              <a:t>, conforme a los lineamientos que emita la ACCMA</a:t>
            </a:r>
            <a:r>
              <a:rPr lang="es-MX" sz="2400" dirty="0"/>
              <a:t>, la información en idioma español de los documentos que amparen el valor de la mercancía de comercio exterior, que se habrá de sujetar a alguno de los regímenes aduaneros definitivos o temporales, de importación o exportación, previstos en la citada Ley</a:t>
            </a:r>
            <a:r>
              <a:rPr lang="es-MX" sz="2400" dirty="0" smtClean="0"/>
              <a:t>.  ….</a:t>
            </a:r>
            <a:endParaRPr lang="es-MX" sz="2400" dirty="0"/>
          </a:p>
          <a:p>
            <a:pPr algn="just">
              <a:buNone/>
              <a:defRPr/>
            </a:pPr>
            <a:endParaRPr lang="es-ES_tradnl" sz="2400" dirty="0"/>
          </a:p>
          <a:p>
            <a:pPr algn="just">
              <a:buFontTx/>
              <a:buNone/>
              <a:defRPr/>
            </a:pPr>
            <a:endParaRPr lang="es-ES_tradnl" altLang="ko-KR" sz="2300" kern="1200" dirty="0" smtClean="0"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696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lantillas ppt 9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172" y="0"/>
            <a:ext cx="9428172" cy="6858000"/>
          </a:xfrm>
          <a:prstGeom prst="rect">
            <a:avLst/>
          </a:prstGeom>
        </p:spPr>
      </p:pic>
      <p:sp>
        <p:nvSpPr>
          <p:cNvPr id="6" name="Rectángulo 5"/>
          <p:cNvSpPr/>
          <p:nvPr/>
        </p:nvSpPr>
        <p:spPr>
          <a:xfrm>
            <a:off x="-125019" y="121665"/>
            <a:ext cx="2988919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C O V E</a:t>
            </a:r>
          </a:p>
          <a:p>
            <a:pPr algn="ctr" defTabSz="457200"/>
            <a:endParaRPr lang="es-ES_tradnl" sz="9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C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o m p r o b a n t e   d e</a:t>
            </a: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V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a l o r  e l e c t r ó n i c o</a:t>
            </a:r>
            <a:endParaRPr lang="es-ES" sz="1600" dirty="0">
              <a:solidFill>
                <a:prstClr val="black"/>
              </a:solidFill>
            </a:endParaRPr>
          </a:p>
        </p:txBody>
      </p:sp>
      <p:sp>
        <p:nvSpPr>
          <p:cNvPr id="7" name="2 Marcador de contenido"/>
          <p:cNvSpPr>
            <a:spLocks noGrp="1"/>
          </p:cNvSpPr>
          <p:nvPr>
            <p:ph idx="1"/>
          </p:nvPr>
        </p:nvSpPr>
        <p:spPr bwMode="auto">
          <a:xfrm>
            <a:off x="-235859" y="1785019"/>
            <a:ext cx="8024812" cy="452596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/>
          <a:p>
            <a:pPr algn="just">
              <a:buFontTx/>
              <a:buNone/>
              <a:defRPr/>
            </a:pPr>
            <a:r>
              <a:rPr lang="es-ES_tradnl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¿Qué es? </a:t>
            </a:r>
            <a:endParaRPr lang="es-MX" b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  <a:p>
            <a:pPr algn="just">
              <a:buFontTx/>
              <a:buNone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 Es un medio de pago a través de archivos electrónico que contienen la información </a:t>
            </a:r>
          </a:p>
          <a:p>
            <a:pPr algn="just">
              <a:buFontTx/>
              <a:buNone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 del pedimento, permitiendo que se efectúe directamente el cargo a la cuenta del </a:t>
            </a:r>
          </a:p>
          <a:p>
            <a:pPr algn="just">
              <a:buFontTx/>
              <a:buNone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 importador, exportador y/o agente o apoderado aduanal; sin que sea necesaria </a:t>
            </a:r>
          </a:p>
          <a:p>
            <a:pPr algn="just">
              <a:buFontTx/>
              <a:buNone/>
              <a:defRPr/>
            </a:pPr>
            <a:r>
              <a:rPr lang="es-ES" sz="1800" dirty="0" smtClean="0">
                <a:latin typeface="Calibri" pitchFamily="34" charset="0"/>
                <a:cs typeface="Calibri" pitchFamily="34" charset="0"/>
              </a:rPr>
              <a:t> la presentación física del documento ante la ventanilla del módulo bancario en la aduana.</a:t>
            </a:r>
          </a:p>
          <a:p>
            <a:pPr algn="just">
              <a:buFontTx/>
              <a:buNone/>
              <a:defRPr/>
            </a:pPr>
            <a:endParaRPr lang="es-ES" dirty="0" smtClean="0">
              <a:latin typeface="Calibri" pitchFamily="34" charset="0"/>
              <a:cs typeface="Calibri" pitchFamily="34" charset="0"/>
            </a:endParaRPr>
          </a:p>
          <a:p>
            <a:pPr algn="just">
              <a:lnSpc>
                <a:spcPct val="90000"/>
              </a:lnSpc>
              <a:buFontTx/>
              <a:buNone/>
              <a:defRPr/>
            </a:pPr>
            <a:r>
              <a:rPr lang="es-ES_tradnl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¿Qué busca lograr?</a:t>
            </a: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Font typeface="Arial" pitchFamily="34" charset="0"/>
              <a:buChar char="•"/>
              <a:tabLst>
                <a:tab pos="620713" algn="l"/>
              </a:tabLst>
              <a:defRPr/>
            </a:pPr>
            <a:r>
              <a:rPr lang="es-ES" altLang="ko-KR" sz="2300" kern="1200" dirty="0" smtClean="0">
                <a:latin typeface="Calibri" pitchFamily="34" charset="0"/>
                <a:ea typeface="+mn-ea"/>
                <a:cs typeface="Calibri" pitchFamily="34" charset="0"/>
              </a:rPr>
              <a:t>Facilitar el cumplimiento de pago desde cualquier parte de la </a:t>
            </a: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None/>
              <a:tabLst>
                <a:tab pos="620713" algn="l"/>
              </a:tabLst>
              <a:defRPr/>
            </a:pPr>
            <a:r>
              <a:rPr lang="es-ES" altLang="ko-KR" sz="2300" dirty="0" smtClean="0">
                <a:latin typeface="Calibri" pitchFamily="34" charset="0"/>
                <a:cs typeface="Calibri" pitchFamily="34" charset="0"/>
              </a:rPr>
              <a:t>       </a:t>
            </a:r>
            <a:r>
              <a:rPr lang="es-ES" altLang="ko-KR" sz="2300" kern="1200" dirty="0" smtClean="0">
                <a:latin typeface="Calibri" pitchFamily="34" charset="0"/>
                <a:ea typeface="+mn-ea"/>
                <a:cs typeface="Calibri" pitchFamily="34" charset="0"/>
              </a:rPr>
              <a:t>república mexicana.</a:t>
            </a: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Font typeface="Arial" pitchFamily="34" charset="0"/>
              <a:buChar char="•"/>
              <a:tabLst>
                <a:tab pos="620713" algn="l"/>
              </a:tabLst>
              <a:defRPr/>
            </a:pPr>
            <a:r>
              <a:rPr lang="es-ES" altLang="ko-KR" sz="2300" kern="1200" dirty="0" smtClean="0">
                <a:latin typeface="Calibri" pitchFamily="34" charset="0"/>
                <a:ea typeface="+mn-ea"/>
                <a:cs typeface="Calibri" pitchFamily="34" charset="0"/>
              </a:rPr>
              <a:t>Reducir sustancialmente el tiempo de pago</a:t>
            </a:r>
            <a:r>
              <a:rPr lang="es-ES" altLang="ko-KR" kern="1200" dirty="0" smtClean="0">
                <a:latin typeface="Calibri" pitchFamily="34" charset="0"/>
                <a:ea typeface="+mn-ea"/>
                <a:cs typeface="Calibri" pitchFamily="34" charset="0"/>
              </a:rPr>
              <a:t>.</a:t>
            </a: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FontTx/>
              <a:buNone/>
              <a:tabLst>
                <a:tab pos="620713" algn="l"/>
              </a:tabLst>
              <a:defRPr/>
            </a:pPr>
            <a:endParaRPr lang="es-MX" sz="2000" dirty="0" smtClean="0"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  <a:defRPr/>
            </a:pPr>
            <a:r>
              <a:rPr lang="es-ES_tradnl" b="1" dirty="0" smtClean="0">
                <a:solidFill>
                  <a:srgbClr val="002060"/>
                </a:solidFill>
                <a:latin typeface="Calibri" pitchFamily="34" charset="0"/>
                <a:cs typeface="Calibri" pitchFamily="34" charset="0"/>
              </a:rPr>
              <a:t>¿Qué beneficios obtendremos?</a:t>
            </a:r>
          </a:p>
          <a:p>
            <a:pPr>
              <a:defRPr/>
            </a:pPr>
            <a:endParaRPr lang="es-ES_tradnl" sz="500" b="1" dirty="0" smtClean="0">
              <a:solidFill>
                <a:srgbClr val="000000"/>
              </a:solidFill>
              <a:latin typeface="Calibri" pitchFamily="34" charset="0"/>
              <a:cs typeface="Calibri" pitchFamily="34" charset="0"/>
            </a:endParaRP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Font typeface="Arial" pitchFamily="34" charset="0"/>
              <a:buChar char="•"/>
              <a:defRPr/>
            </a:pPr>
            <a:r>
              <a:rPr lang="es-ES_tradnl" altLang="ko-KR" sz="2300" kern="1200" dirty="0" smtClean="0">
                <a:latin typeface="Calibri" pitchFamily="34" charset="0"/>
                <a:ea typeface="+mn-ea"/>
                <a:cs typeface="Calibri" pitchFamily="34" charset="0"/>
              </a:rPr>
              <a:t>Simplificar y reducir costos administrativos.</a:t>
            </a:r>
          </a:p>
          <a:p>
            <a:pPr marL="630238" lvl="1" indent="-269875" algn="just">
              <a:lnSpc>
                <a:spcPct val="120000"/>
              </a:lnSpc>
              <a:spcBef>
                <a:spcPts val="400"/>
              </a:spcBef>
              <a:spcAft>
                <a:spcPts val="400"/>
              </a:spcAft>
              <a:buClr>
                <a:schemeClr val="accent2">
                  <a:lumMod val="75000"/>
                </a:schemeClr>
              </a:buClr>
              <a:buSzPct val="130000"/>
              <a:buFont typeface="Arial" pitchFamily="34" charset="0"/>
              <a:buChar char="•"/>
              <a:defRPr/>
            </a:pPr>
            <a:r>
              <a:rPr lang="es-ES_tradnl" altLang="ko-KR" sz="2300" kern="1200" dirty="0" smtClean="0">
                <a:latin typeface="Calibri" pitchFamily="34" charset="0"/>
                <a:ea typeface="+mn-ea"/>
                <a:cs typeface="Calibri" pitchFamily="34" charset="0"/>
              </a:rPr>
              <a:t>Agilizar el despacho de mercancías.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038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 descr="plantillas ppt 9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172" y="0"/>
            <a:ext cx="9428172" cy="6858000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04613" y="1650329"/>
            <a:ext cx="5812091" cy="3929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ACTUALMENTE la factura se presenta en papel.</a:t>
            </a: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-La transición se manejará mediante dos   </a:t>
            </a:r>
          </a:p>
          <a:p>
            <a:pPr defTabSz="457200"/>
            <a:r>
              <a:rPr lang="fr-FR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  </a:t>
            </a:r>
            <a:r>
              <a:rPr lang="fr-FR" sz="2200" b="1" baseline="30000" dirty="0" err="1" smtClean="0">
                <a:solidFill>
                  <a:prstClr val="black"/>
                </a:solidFill>
                <a:latin typeface="Verdana"/>
                <a:cs typeface="Verdana"/>
              </a:rPr>
              <a:t>esquemas</a:t>
            </a:r>
            <a:r>
              <a:rPr lang="fr-FR" sz="2200" b="1" baseline="30000" dirty="0" smtClean="0">
                <a:solidFill>
                  <a:prstClr val="black"/>
                </a:solidFill>
                <a:latin typeface="Verdana"/>
                <a:cs typeface="Verdana"/>
              </a:rPr>
              <a:t>:</a:t>
            </a: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1. Factura en papel. (se sigue aceptando hasta el</a:t>
            </a: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    </a:t>
            </a:r>
            <a:r>
              <a:rPr lang="es-ES_tradnl" sz="2200" b="1" baseline="30000" dirty="0" smtClean="0">
                <a:solidFill>
                  <a:prstClr val="black"/>
                </a:solidFill>
                <a:latin typeface="Verdana"/>
                <a:cs typeface="Verdana"/>
              </a:rPr>
              <a:t>29 de febrero 2012</a:t>
            </a:r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) Después del esta fecha, no </a:t>
            </a:r>
            <a:r>
              <a:rPr lang="es-ES_tradnl" sz="2200" b="1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</a:p>
          <a:p>
            <a:pPr defTabSz="457200"/>
            <a:r>
              <a:rPr lang="es-ES_tradnl" sz="2200" b="1" baseline="30000" dirty="0" smtClean="0">
                <a:solidFill>
                  <a:prstClr val="black"/>
                </a:solidFill>
                <a:latin typeface="Verdana"/>
                <a:cs typeface="Verdana"/>
              </a:rPr>
              <a:t>    se </a:t>
            </a:r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aceptará este esquema.</a:t>
            </a: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2. Factura electrónica. </a:t>
            </a: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El COVE electrónico puede ser firmado por el importador / exportador o el agente aduanal. </a:t>
            </a:r>
          </a:p>
          <a:p>
            <a:pPr defTabSz="457200"/>
            <a:endParaRPr lang="es-ES" sz="2200" b="1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2200" b="1" baseline="30000" dirty="0">
                <a:solidFill>
                  <a:prstClr val="black"/>
                </a:solidFill>
                <a:latin typeface="Verdana"/>
                <a:cs typeface="Verdana"/>
              </a:rPr>
              <a:t>El agente aduanal tendrá acceso a esta información para realizar su previo.</a:t>
            </a:r>
          </a:p>
        </p:txBody>
      </p:sp>
      <p:sp>
        <p:nvSpPr>
          <p:cNvPr id="6" name="Rectángulo 5"/>
          <p:cNvSpPr/>
          <p:nvPr/>
        </p:nvSpPr>
        <p:spPr>
          <a:xfrm>
            <a:off x="-83454" y="121665"/>
            <a:ext cx="2988919" cy="11541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C O V E</a:t>
            </a:r>
          </a:p>
          <a:p>
            <a:pPr algn="ctr" defTabSz="457200"/>
            <a:endParaRPr lang="es-ES_tradnl" sz="900" dirty="0" smtClean="0">
              <a:solidFill>
                <a:srgbClr val="FFFFFF"/>
              </a:solidFill>
              <a:latin typeface="Verdana"/>
              <a:cs typeface="Verdana"/>
            </a:endParaRP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C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o m p r o b a n t e   d e</a:t>
            </a:r>
          </a:p>
          <a:p>
            <a:pPr algn="ctr" defTabSz="457200"/>
            <a:r>
              <a:rPr lang="es-ES" sz="1600" dirty="0" smtClean="0">
                <a:solidFill>
                  <a:srgbClr val="FFFFFF"/>
                </a:solidFill>
                <a:latin typeface="Verdana"/>
                <a:cs typeface="Verdana"/>
              </a:rPr>
              <a:t>V </a:t>
            </a:r>
            <a:r>
              <a:rPr lang="es-ES_tradnl" sz="1600" dirty="0" smtClean="0">
                <a:solidFill>
                  <a:srgbClr val="FFFFFF"/>
                </a:solidFill>
                <a:latin typeface="Verdana"/>
                <a:cs typeface="Verdana"/>
              </a:rPr>
              <a:t>a l o r  e l e c t r ó n i c o</a:t>
            </a:r>
            <a:endParaRPr lang="es-ES" sz="1600" dirty="0">
              <a:solidFill>
                <a:prstClr val="black"/>
              </a:solidFill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98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 smtClean="0">
                <a:solidFill>
                  <a:schemeClr val="bg1"/>
                </a:solidFill>
              </a:rPr>
              <a:t>Ventanilla única</a:t>
            </a:r>
            <a:endParaRPr lang="es-ES" dirty="0">
              <a:solidFill>
                <a:schemeClr val="bg1"/>
              </a:solidFill>
            </a:endParaRPr>
          </a:p>
        </p:txBody>
      </p:sp>
      <p:pic>
        <p:nvPicPr>
          <p:cNvPr id="4" name="Imagen 3" descr="plantillas ppt 2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96"/>
            <a:ext cx="9144000" cy="6860495"/>
          </a:xfrm>
          <a:prstGeom prst="rect">
            <a:avLst/>
          </a:prstGeom>
        </p:spPr>
      </p:pic>
      <p:sp>
        <p:nvSpPr>
          <p:cNvPr id="9" name="CuadroTexto 8"/>
          <p:cNvSpPr txBox="1"/>
          <p:nvPr/>
        </p:nvSpPr>
        <p:spPr>
          <a:xfrm>
            <a:off x="3420280" y="2132856"/>
            <a:ext cx="5514476" cy="4154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s-ES" sz="2200" dirty="0" smtClean="0">
                <a:solidFill>
                  <a:srgbClr val="555555"/>
                </a:solidFill>
                <a:latin typeface="Verdana"/>
                <a:cs typeface="Verdana"/>
              </a:rPr>
              <a:t>La Ventanilla Única del Comercio Exterior Mexicano, promovida bajo el nombre de  </a:t>
            </a:r>
            <a:r>
              <a:rPr lang="es-ES" sz="2200" b="1" dirty="0" smtClean="0">
                <a:solidFill>
                  <a:srgbClr val="555555"/>
                </a:solidFill>
                <a:latin typeface="Verdana"/>
                <a:cs typeface="Verdana"/>
              </a:rPr>
              <a:t>Ventanilla Única</a:t>
            </a:r>
            <a:r>
              <a:rPr lang="es-ES" sz="2200" dirty="0" smtClean="0">
                <a:solidFill>
                  <a:srgbClr val="555555"/>
                </a:solidFill>
                <a:latin typeface="Verdana"/>
                <a:cs typeface="Verdana"/>
              </a:rPr>
              <a:t>,</a:t>
            </a:r>
          </a:p>
          <a:p>
            <a:pPr defTabSz="457200"/>
            <a:r>
              <a:rPr lang="es-ES" sz="2200" dirty="0">
                <a:solidFill>
                  <a:srgbClr val="555555"/>
                </a:solidFill>
                <a:latin typeface="Verdana"/>
                <a:cs typeface="Verdana"/>
              </a:rPr>
              <a:t>e</a:t>
            </a:r>
            <a:r>
              <a:rPr lang="es-ES" sz="2200" dirty="0" smtClean="0">
                <a:solidFill>
                  <a:srgbClr val="555555"/>
                </a:solidFill>
                <a:latin typeface="Verdana"/>
                <a:cs typeface="Verdana"/>
              </a:rPr>
              <a:t>s un esfuerzo intersecretarial, inscrito en los lineamientos de simplificación administrativa del Gobierno Federal, que busca incidir, mediante la innovación tecnológica, en la competitividad del país, permitiendo procesos de comercio</a:t>
            </a:r>
          </a:p>
          <a:p>
            <a:pPr defTabSz="457200"/>
            <a:r>
              <a:rPr lang="es-ES" sz="2200" dirty="0">
                <a:solidFill>
                  <a:srgbClr val="555555"/>
                </a:solidFill>
                <a:latin typeface="Verdana"/>
                <a:cs typeface="Verdana"/>
              </a:rPr>
              <a:t>e</a:t>
            </a:r>
            <a:r>
              <a:rPr lang="es-ES" sz="2200" dirty="0" smtClean="0">
                <a:solidFill>
                  <a:srgbClr val="555555"/>
                </a:solidFill>
                <a:latin typeface="Verdana"/>
                <a:cs typeface="Verdana"/>
              </a:rPr>
              <a:t>xterior  más ágiles,  fáciles y seguros.</a:t>
            </a: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791" y="4178994"/>
            <a:ext cx="2197993" cy="75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5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n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89647" y="0"/>
            <a:ext cx="9248588" cy="6858000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122112" y="465308"/>
            <a:ext cx="2773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" dirty="0" smtClean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 i g i t a l i z a c i ó n</a:t>
            </a: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9" name="Rectángulo 8"/>
          <p:cNvSpPr/>
          <p:nvPr/>
        </p:nvSpPr>
        <p:spPr>
          <a:xfrm>
            <a:off x="181876" y="1541060"/>
            <a:ext cx="252247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endParaRPr lang="es-ES_tradnl" dirty="0" smtClean="0">
              <a:solidFill>
                <a:prstClr val="black">
                  <a:lumMod val="85000"/>
                  <a:lumOff val="15000"/>
                </a:prstClr>
              </a:solidFill>
              <a:latin typeface="Verdana"/>
              <a:cs typeface="Verdana"/>
            </a:endParaRPr>
          </a:p>
          <a:p>
            <a:pPr defTabSz="457200"/>
            <a:endParaRPr lang="es-ES_tradnl" dirty="0">
              <a:solidFill>
                <a:prstClr val="black">
                  <a:lumMod val="85000"/>
                  <a:lumOff val="15000"/>
                </a:prstClr>
              </a:solidFill>
              <a:latin typeface="Verdana"/>
              <a:cs typeface="Verdana"/>
            </a:endParaRPr>
          </a:p>
          <a:p>
            <a:pPr defTabSz="457200"/>
            <a:r>
              <a:rPr lang="es-ES_tradnl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Verdana"/>
                <a:cs typeface="Verdana"/>
              </a:rPr>
              <a:t>Los documentos deberán ser ingresados y firmados en el portal de Ventanilla Única.</a:t>
            </a:r>
          </a:p>
          <a:p>
            <a:pPr defTabSz="457200"/>
            <a:endParaRPr lang="es-ES_tradnl" dirty="0">
              <a:solidFill>
                <a:prstClr val="black">
                  <a:lumMod val="85000"/>
                  <a:lumOff val="15000"/>
                </a:prstClr>
              </a:solidFill>
              <a:latin typeface="Verdana"/>
              <a:cs typeface="Verdana"/>
            </a:endParaRPr>
          </a:p>
          <a:p>
            <a:pPr defTabSz="457200"/>
            <a:r>
              <a:rPr lang="es-ES_tradnl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Verdana"/>
                <a:cs typeface="Verdana"/>
              </a:rPr>
              <a:t>Todos los anexos al pedimento deberán ser digitales exceptuando la factura en el caso de que aplique.</a:t>
            </a:r>
          </a:p>
          <a:p>
            <a:pPr algn="ctr" defTabSz="457200"/>
            <a:endParaRPr lang="es-ES_tradnl" dirty="0">
              <a:solidFill>
                <a:prstClr val="black">
                  <a:lumMod val="85000"/>
                  <a:lumOff val="15000"/>
                </a:prstClr>
              </a:solidFill>
              <a:latin typeface="Verdana"/>
              <a:cs typeface="Verdana"/>
            </a:endParaRPr>
          </a:p>
          <a:p>
            <a:pPr defTabSz="457200"/>
            <a:endParaRPr lang="es-ES_tradnl" dirty="0" smtClean="0">
              <a:solidFill>
                <a:prstClr val="black">
                  <a:lumMod val="85000"/>
                  <a:lumOff val="15000"/>
                </a:prstClr>
              </a:solidFill>
              <a:latin typeface="Verdana"/>
              <a:cs typeface="Verdana"/>
            </a:endParaRPr>
          </a:p>
          <a:p>
            <a:pPr algn="ctr" defTabSz="457200"/>
            <a:endParaRPr lang="es-ES" dirty="0">
              <a:solidFill>
                <a:prstClr val="black">
                  <a:lumMod val="85000"/>
                  <a:lumOff val="15000"/>
                </a:prstClr>
              </a:solidFill>
            </a:endParaRPr>
          </a:p>
        </p:txBody>
      </p:sp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999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7" y="27384"/>
            <a:ext cx="9151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14672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2400" dirty="0" smtClean="0">
                <a:solidFill>
                  <a:prstClr val="black"/>
                </a:solidFill>
              </a:rPr>
              <a:t>Ajustes que los Agentes aduanales deberán realizar para interactuar con la Ventanilla única</a:t>
            </a:r>
            <a:endParaRPr lang="es-ES" sz="2400" dirty="0" smtClean="0">
              <a:solidFill>
                <a:prstClr val="black"/>
              </a:solidFill>
            </a:endParaRPr>
          </a:p>
        </p:txBody>
      </p:sp>
      <p:sp>
        <p:nvSpPr>
          <p:cNvPr id="48132" name="AutoShape 4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4" name="AutoShape 6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6" name="AutoShape 8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8" name="AutoShape 10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40" name="AutoShape 12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443345" y="955749"/>
            <a:ext cx="822267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defTabSz="457200">
              <a:buFontTx/>
              <a:buAutoNum type="arabicPeriod"/>
            </a:pPr>
            <a:r>
              <a:rPr lang="es-MX" sz="1600" dirty="0" smtClean="0">
                <a:solidFill>
                  <a:prstClr val="black"/>
                </a:solidFill>
              </a:rPr>
              <a:t>Ventanilla Única</a:t>
            </a:r>
          </a:p>
          <a:p>
            <a:pPr marL="342900" indent="-342900" defTabSz="457200">
              <a:buFontTx/>
              <a:buAutoNum type="arabicPeriod"/>
            </a:pPr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-Solicitar que sus clientes (importadores y exportadores) incorporen como </a:t>
            </a:r>
            <a:r>
              <a:rPr lang="es-MX" sz="1600" dirty="0" err="1" smtClean="0">
                <a:solidFill>
                  <a:prstClr val="black"/>
                </a:solidFill>
              </a:rPr>
              <a:t>capturistas</a:t>
            </a:r>
            <a:r>
              <a:rPr lang="es-MX" sz="1600" dirty="0" smtClean="0">
                <a:solidFill>
                  <a:prstClr val="black"/>
                </a:solidFill>
              </a:rPr>
              <a:t>   privados a los dependientes para auxiliara las empresas en sus trámites.</a:t>
            </a:r>
          </a:p>
          <a:p>
            <a:pPr marL="342900" indent="-342900" defTabSz="457200"/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>
              <a:buFontTx/>
              <a:buAutoNum type="arabicPeriod" startAt="2"/>
            </a:pPr>
            <a:r>
              <a:rPr lang="es-MX" sz="1600" dirty="0" smtClean="0">
                <a:solidFill>
                  <a:prstClr val="black"/>
                </a:solidFill>
              </a:rPr>
              <a:t>COVE</a:t>
            </a:r>
          </a:p>
          <a:p>
            <a:pPr marL="342900" indent="-342900" defTabSz="457200">
              <a:buFontTx/>
              <a:buAutoNum type="arabicPeriod" startAt="2"/>
            </a:pPr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-Modificar su sistema de captura para generar el comprobante de valor electrónico.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-Firmar el COVE con su FIEL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-Enlazar su sistema a la Ventanilla Única vía web </a:t>
            </a:r>
            <a:r>
              <a:rPr lang="es-MX" sz="1600" dirty="0" err="1" smtClean="0">
                <a:solidFill>
                  <a:prstClr val="black"/>
                </a:solidFill>
              </a:rPr>
              <a:t>service</a:t>
            </a:r>
            <a:r>
              <a:rPr lang="es-MX" sz="16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-Revisar en la ventanilla única el COVE cuando lo haya capturado la empresa.</a:t>
            </a:r>
          </a:p>
          <a:p>
            <a:pPr marL="342900" indent="-342900" defTabSz="457200"/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>
              <a:buFontTx/>
              <a:buAutoNum type="arabicPeriod" startAt="3"/>
            </a:pPr>
            <a:r>
              <a:rPr lang="es-MX" sz="1600" dirty="0" smtClean="0">
                <a:solidFill>
                  <a:prstClr val="black"/>
                </a:solidFill>
              </a:rPr>
              <a:t>Digitalización</a:t>
            </a:r>
          </a:p>
          <a:p>
            <a:pPr marL="342900" indent="-342900" defTabSz="457200"/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-Adquirir escáneres para realizar la digitalización de documentos adjuntos al pedimento.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-Incorporar los documentos a la Ventanilla Única.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-Revisar los documentos que haya incorporado la empresa.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-Adquirir la misma tecnología del SAT para llevar a cabo el examen previo de las mercancías y  desahogar el reconocimiento aduanero.</a:t>
            </a:r>
          </a:p>
          <a:p>
            <a:pPr marL="342900" indent="-342900" defTabSz="457200"/>
            <a:r>
              <a:rPr lang="es-MX" sz="1600" dirty="0" smtClean="0">
                <a:solidFill>
                  <a:prstClr val="black"/>
                </a:solidFill>
              </a:rPr>
              <a:t>	-Revisar el ancho de banda contratado y, en caso de ser necesario, contratar el enlace de internet simétrico.</a:t>
            </a:r>
          </a:p>
          <a:p>
            <a:pPr marL="342900" indent="-342900" defTabSz="457200"/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/>
            <a:endParaRPr lang="es-MX" sz="1600" dirty="0" smtClean="0">
              <a:solidFill>
                <a:prstClr val="black"/>
              </a:solidFill>
            </a:endParaRPr>
          </a:p>
          <a:p>
            <a:pPr marL="342900" indent="-342900" defTabSz="457200"/>
            <a:endParaRPr lang="es-MX" sz="1600" dirty="0">
              <a:solidFill>
                <a:prstClr val="black"/>
              </a:solidFill>
            </a:endParaRPr>
          </a:p>
        </p:txBody>
      </p:sp>
      <p:pic>
        <p:nvPicPr>
          <p:cNvPr id="10" name="9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9455" y="6093296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52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7" y="0"/>
            <a:ext cx="9151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3600" dirty="0" smtClean="0">
                <a:solidFill>
                  <a:prstClr val="black"/>
                </a:solidFill>
              </a:rPr>
              <a:t>Esquema de exportación en Ventanilla Única</a:t>
            </a:r>
            <a:endParaRPr lang="es-ES" sz="3600" dirty="0" smtClean="0">
              <a:solidFill>
                <a:prstClr val="black"/>
              </a:solidFill>
            </a:endParaRPr>
          </a:p>
        </p:txBody>
      </p:sp>
      <p:pic>
        <p:nvPicPr>
          <p:cNvPr id="12" name="Picture 11" descr="C:\Documents and Settings\Administrador\Escritorio\Presentación\ley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2920" y="672367"/>
            <a:ext cx="694358" cy="722784"/>
          </a:xfrm>
          <a:prstGeom prst="rect">
            <a:avLst/>
          </a:prstGeom>
          <a:noFill/>
        </p:spPr>
      </p:pic>
      <p:cxnSp>
        <p:nvCxnSpPr>
          <p:cNvPr id="27" name="26 Conector recto"/>
          <p:cNvCxnSpPr/>
          <p:nvPr/>
        </p:nvCxnSpPr>
        <p:spPr>
          <a:xfrm rot="16200000" flipH="1">
            <a:off x="-1782602" y="3392995"/>
            <a:ext cx="5472608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 rot="16200000" flipH="1">
            <a:off x="1187625" y="3284984"/>
            <a:ext cx="5256585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 rot="16200000" flipH="1">
            <a:off x="2368736" y="3372331"/>
            <a:ext cx="5264968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29 Flecha derecha"/>
          <p:cNvSpPr/>
          <p:nvPr/>
        </p:nvSpPr>
        <p:spPr>
          <a:xfrm>
            <a:off x="110236" y="1842091"/>
            <a:ext cx="2089898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1. Envía documentos a la VU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33" name="32 Flecha derecha"/>
          <p:cNvSpPr/>
          <p:nvPr/>
        </p:nvSpPr>
        <p:spPr>
          <a:xfrm>
            <a:off x="2496532" y="3014110"/>
            <a:ext cx="228328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3. Envía pedimento  a prevalidar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34" name="33 Flecha derecha"/>
          <p:cNvSpPr/>
          <p:nvPr/>
        </p:nvSpPr>
        <p:spPr>
          <a:xfrm>
            <a:off x="3905161" y="3460013"/>
            <a:ext cx="2232259" cy="647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4. Envía pedimento correcto a validar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38" name="37 Flecha izquierda"/>
          <p:cNvSpPr/>
          <p:nvPr/>
        </p:nvSpPr>
        <p:spPr>
          <a:xfrm>
            <a:off x="2483768" y="4107895"/>
            <a:ext cx="34295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400" dirty="0" smtClean="0">
                <a:solidFill>
                  <a:prstClr val="white"/>
                </a:solidFill>
              </a:rPr>
              <a:t>5. Genera código de validación</a:t>
            </a:r>
            <a:endParaRPr lang="es-MX" sz="1400" dirty="0">
              <a:solidFill>
                <a:prstClr val="white"/>
              </a:solidFill>
            </a:endParaRPr>
          </a:p>
        </p:txBody>
      </p:sp>
      <p:pic>
        <p:nvPicPr>
          <p:cNvPr id="3074" name="Picture 2" descr="http://www.resultadoschances.com/Imagenes/EMPRES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65" y="616476"/>
            <a:ext cx="896933" cy="868308"/>
          </a:xfrm>
          <a:prstGeom prst="rect">
            <a:avLst/>
          </a:prstGeom>
          <a:noFill/>
        </p:spPr>
      </p:pic>
      <p:pic>
        <p:nvPicPr>
          <p:cNvPr id="3078" name="Picture 6" descr="http://contadormx.com/wp-content/uploads/2011/10/ventanilla-unica-aduana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9707" y="762001"/>
            <a:ext cx="1005094" cy="868307"/>
          </a:xfrm>
          <a:prstGeom prst="rect">
            <a:avLst/>
          </a:prstGeom>
          <a:noFill/>
        </p:spPr>
      </p:pic>
      <p:cxnSp>
        <p:nvCxnSpPr>
          <p:cNvPr id="24" name="23 Conector recto"/>
          <p:cNvCxnSpPr/>
          <p:nvPr/>
        </p:nvCxnSpPr>
        <p:spPr>
          <a:xfrm rot="16200000" flipH="1">
            <a:off x="-322879" y="3208766"/>
            <a:ext cx="5256585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Proceso predefinido"/>
          <p:cNvSpPr/>
          <p:nvPr/>
        </p:nvSpPr>
        <p:spPr>
          <a:xfrm>
            <a:off x="2341419" y="1731250"/>
            <a:ext cx="1366486" cy="1282859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2. Recaba documentos de VU, clasifica mercancías y elabora pedimento</a:t>
            </a:r>
            <a:endParaRPr lang="es-MX" sz="1200" dirty="0">
              <a:solidFill>
                <a:prstClr val="white"/>
              </a:solidFill>
            </a:endParaRPr>
          </a:p>
        </p:txBody>
      </p:sp>
      <p:pic>
        <p:nvPicPr>
          <p:cNvPr id="48130" name="Picture 2" descr="http://losimpuestos.com.mx/wp-content/uploads/imageSA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587701"/>
            <a:ext cx="909276" cy="826614"/>
          </a:xfrm>
          <a:prstGeom prst="rect">
            <a:avLst/>
          </a:prstGeom>
          <a:noFill/>
        </p:spPr>
      </p:pic>
      <p:sp>
        <p:nvSpPr>
          <p:cNvPr id="48132" name="AutoShape 4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4" name="AutoShape 6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31" name="Picture 2" descr="http://t3.gstatic.com/images?q=tbn:ANd9GcQsRvNoak8GRmDfmbd2Vok_JdIbKa54SkjqIoGfYkY6XCguj2cq5W6PG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44755" y="762000"/>
            <a:ext cx="847725" cy="542926"/>
          </a:xfrm>
          <a:prstGeom prst="rect">
            <a:avLst/>
          </a:prstGeom>
          <a:noFill/>
        </p:spPr>
      </p:pic>
      <p:sp>
        <p:nvSpPr>
          <p:cNvPr id="48136" name="AutoShape 8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8" name="AutoShape 10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40" name="AutoShape 12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48142" name="Picture 14" descr="http://www.laeconomia.com.mx/wp-content/uploads/bancos-en-mexic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665163"/>
            <a:ext cx="942107" cy="942108"/>
          </a:xfrm>
          <a:prstGeom prst="rect">
            <a:avLst/>
          </a:prstGeom>
          <a:noFill/>
        </p:spPr>
      </p:pic>
      <p:cxnSp>
        <p:nvCxnSpPr>
          <p:cNvPr id="32" name="31 Conector recto"/>
          <p:cNvCxnSpPr/>
          <p:nvPr/>
        </p:nvCxnSpPr>
        <p:spPr>
          <a:xfrm rot="16200000" flipH="1">
            <a:off x="3540940" y="3372331"/>
            <a:ext cx="5264968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"/>
          <p:cNvCxnSpPr/>
          <p:nvPr/>
        </p:nvCxnSpPr>
        <p:spPr>
          <a:xfrm rot="16200000" flipH="1">
            <a:off x="4981860" y="3372331"/>
            <a:ext cx="5264968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Flecha derecha"/>
          <p:cNvSpPr/>
          <p:nvPr/>
        </p:nvSpPr>
        <p:spPr>
          <a:xfrm>
            <a:off x="2943613" y="4720059"/>
            <a:ext cx="3997513" cy="475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600" dirty="0" smtClean="0">
                <a:solidFill>
                  <a:prstClr val="white"/>
                </a:solidFill>
              </a:rPr>
              <a:t>6. Paga el pedimento</a:t>
            </a:r>
            <a:endParaRPr lang="es-MX" sz="1600" dirty="0">
              <a:solidFill>
                <a:prstClr val="white"/>
              </a:solidFill>
            </a:endParaRPr>
          </a:p>
        </p:txBody>
      </p:sp>
      <p:sp>
        <p:nvSpPr>
          <p:cNvPr id="36" name="35 Flecha derecha"/>
          <p:cNvSpPr/>
          <p:nvPr/>
        </p:nvSpPr>
        <p:spPr>
          <a:xfrm>
            <a:off x="3096013" y="5288109"/>
            <a:ext cx="5230569" cy="475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600" dirty="0" smtClean="0">
                <a:solidFill>
                  <a:prstClr val="white"/>
                </a:solidFill>
              </a:rPr>
              <a:t>7. Presenta pedimento y mercancía en la aduana</a:t>
            </a:r>
            <a:endParaRPr lang="es-MX" sz="1600" dirty="0">
              <a:solidFill>
                <a:prstClr val="white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2267744" y="692696"/>
            <a:ext cx="15841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i="1" dirty="0" smtClean="0">
                <a:solidFill>
                  <a:srgbClr val="0000FF"/>
                </a:solidFill>
              </a:rPr>
              <a:t>AGENTE ADUANAL</a:t>
            </a:r>
            <a:endParaRPr lang="es-ES" sz="2000" b="1" i="1" dirty="0">
              <a:solidFill>
                <a:srgbClr val="0000FF"/>
              </a:solidFill>
            </a:endParaRPr>
          </a:p>
        </p:txBody>
      </p:sp>
      <p:pic>
        <p:nvPicPr>
          <p:cNvPr id="37" name="36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192899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097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3" grpId="0" animBg="1"/>
      <p:bldP spid="34" grpId="0" animBg="1"/>
      <p:bldP spid="38" grpId="0" animBg="1"/>
      <p:bldP spid="20" grpId="0" animBg="1"/>
      <p:bldP spid="41" grpId="0" animBg="1"/>
      <p:bldP spid="3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7937" y="0"/>
            <a:ext cx="91519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228600" y="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s-MX" sz="3600" dirty="0" smtClean="0">
                <a:solidFill>
                  <a:prstClr val="black"/>
                </a:solidFill>
              </a:rPr>
              <a:t>Esquema de importación en Ventanilla Única</a:t>
            </a:r>
            <a:endParaRPr lang="es-ES" sz="3600" dirty="0" smtClean="0">
              <a:solidFill>
                <a:prstClr val="black"/>
              </a:solidFill>
            </a:endParaRPr>
          </a:p>
        </p:txBody>
      </p:sp>
      <p:pic>
        <p:nvPicPr>
          <p:cNvPr id="12" name="Picture 11" descr="C:\Documents and Settings\Administrador\Escritorio\Presentación\ley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56697" y="692695"/>
            <a:ext cx="694358" cy="722784"/>
          </a:xfrm>
          <a:prstGeom prst="rect">
            <a:avLst/>
          </a:prstGeom>
          <a:noFill/>
        </p:spPr>
      </p:pic>
      <p:cxnSp>
        <p:nvCxnSpPr>
          <p:cNvPr id="27" name="26 Conector recto"/>
          <p:cNvCxnSpPr/>
          <p:nvPr/>
        </p:nvCxnSpPr>
        <p:spPr>
          <a:xfrm rot="16200000" flipH="1">
            <a:off x="-1782602" y="3392995"/>
            <a:ext cx="5472608" cy="72008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recto"/>
          <p:cNvCxnSpPr/>
          <p:nvPr/>
        </p:nvCxnSpPr>
        <p:spPr>
          <a:xfrm>
            <a:off x="3779914" y="692695"/>
            <a:ext cx="72008" cy="5472610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28 Conector recto"/>
          <p:cNvCxnSpPr/>
          <p:nvPr/>
        </p:nvCxnSpPr>
        <p:spPr>
          <a:xfrm>
            <a:off x="4965216" y="775851"/>
            <a:ext cx="72008" cy="538945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32 Flecha derecha"/>
          <p:cNvSpPr/>
          <p:nvPr/>
        </p:nvSpPr>
        <p:spPr>
          <a:xfrm>
            <a:off x="2496532" y="3402050"/>
            <a:ext cx="228328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3. Envía pedimento  a prevalidar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34" name="33 Flecha derecha"/>
          <p:cNvSpPr/>
          <p:nvPr/>
        </p:nvSpPr>
        <p:spPr>
          <a:xfrm>
            <a:off x="3905161" y="3750968"/>
            <a:ext cx="2232259" cy="6478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4. Envía pedimento correcto a validar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38" name="37 Flecha izquierda"/>
          <p:cNvSpPr/>
          <p:nvPr/>
        </p:nvSpPr>
        <p:spPr>
          <a:xfrm>
            <a:off x="2483768" y="4468125"/>
            <a:ext cx="3429556" cy="43204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400" dirty="0" smtClean="0">
                <a:solidFill>
                  <a:prstClr val="white"/>
                </a:solidFill>
              </a:rPr>
              <a:t>5. Genera código de validación</a:t>
            </a:r>
            <a:endParaRPr lang="es-MX" sz="1400" dirty="0">
              <a:solidFill>
                <a:prstClr val="white"/>
              </a:solidFill>
            </a:endParaRPr>
          </a:p>
        </p:txBody>
      </p:sp>
      <p:pic>
        <p:nvPicPr>
          <p:cNvPr id="3074" name="Picture 2" descr="http://www.resultadoschances.com/Imagenes/EMPRESA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65" y="616476"/>
            <a:ext cx="896933" cy="868308"/>
          </a:xfrm>
          <a:prstGeom prst="rect">
            <a:avLst/>
          </a:prstGeom>
          <a:noFill/>
        </p:spPr>
      </p:pic>
      <p:pic>
        <p:nvPicPr>
          <p:cNvPr id="3078" name="Picture 6" descr="http://contadormx.com/wp-content/uploads/2011/10/ventanilla-unica-aduana_thumb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89707" y="762001"/>
            <a:ext cx="1005094" cy="868307"/>
          </a:xfrm>
          <a:prstGeom prst="rect">
            <a:avLst/>
          </a:prstGeom>
          <a:noFill/>
        </p:spPr>
      </p:pic>
      <p:cxnSp>
        <p:nvCxnSpPr>
          <p:cNvPr id="24" name="23 Conector recto"/>
          <p:cNvCxnSpPr/>
          <p:nvPr/>
        </p:nvCxnSpPr>
        <p:spPr>
          <a:xfrm>
            <a:off x="2269410" y="616477"/>
            <a:ext cx="72008" cy="542434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19 Proceso predefinido"/>
          <p:cNvSpPr/>
          <p:nvPr/>
        </p:nvSpPr>
        <p:spPr>
          <a:xfrm>
            <a:off x="2341419" y="2036060"/>
            <a:ext cx="1366486" cy="1282859"/>
          </a:xfrm>
          <a:prstGeom prst="flowChartPredefined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2. </a:t>
            </a:r>
            <a:r>
              <a:rPr lang="es-MX" sz="1200" smtClean="0">
                <a:solidFill>
                  <a:prstClr val="white"/>
                </a:solidFill>
              </a:rPr>
              <a:t>Elabora COVE, </a:t>
            </a:r>
            <a:r>
              <a:rPr lang="es-MX" sz="1200" dirty="0" smtClean="0">
                <a:solidFill>
                  <a:prstClr val="white"/>
                </a:solidFill>
              </a:rPr>
              <a:t>lo incorpora a VU, clasifica mercancías y elabora pedimento</a:t>
            </a:r>
            <a:endParaRPr lang="es-MX" sz="1200" dirty="0">
              <a:solidFill>
                <a:prstClr val="white"/>
              </a:solidFill>
            </a:endParaRPr>
          </a:p>
        </p:txBody>
      </p:sp>
      <p:pic>
        <p:nvPicPr>
          <p:cNvPr id="48130" name="Picture 2" descr="http://losimpuestos.com.mx/wp-content/uploads/imageSAT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04048" y="587701"/>
            <a:ext cx="909276" cy="826614"/>
          </a:xfrm>
          <a:prstGeom prst="rect">
            <a:avLst/>
          </a:prstGeom>
          <a:noFill/>
        </p:spPr>
      </p:pic>
      <p:sp>
        <p:nvSpPr>
          <p:cNvPr id="48132" name="AutoShape 4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4" name="AutoShape 6" descr="data:image/jpg;base64,/9j/4AAQSkZJRgABAQAAAQABAAD/2wCEAAkGBhAPERUUEhIVEBQSFhsVGRgUGBgZFBYWHxwhHB8cGBIfISkhFyUnHh4eKzAsIyg1OCw0Fio9Njw2NSYrLCoBCQoKDgsNGQ4OGTUkHiQ1NTU1LjU1KzU1NDU1NSw0KSwwNDUxLCksLC0sNTQ1LDQsNTQ1NCwpKSw0LjU0LDEyKf/AABEIADkAWQMBIgACEQEDEQH/xAAcAAACAgIDAAAAAAAAAAAAAAAACAUGBAcBAgP/xAA/EAACAQMBBAcDCAgHAAAAAAABAgMABBEFBhIhMQcTFkFVlNIiMrMXUWFxcnSBkyMkNVJUgrLBFBUlNFNic//EABsBAQACAwEBAAAAAAAAAAAAAAADBAECBQcG/8QAJxEAAgIBAgUDBQAAAAAAAAAAAAECAxEEMQUTIXGxIjPBBhJRYZH/2gAMAwEAAhEDEQA/AL1sXsXpsmnWbvY2ru9rCzM0ERZmMSkksVyST3mprsHpXh9n5eH01xsH+zLH7pB8JanTQEH2D0rw+z8vD6aOweleH2fl4fTVBTpZuwWG5G27I6g4I9kOQMj6hXb5Wrr/AIkqF3wR2YcE1c4qUUsP9l87B6V4fZ+Xh9NHYPSvD7Py8Ppqn6N0nXM88cbRIA7AHHPFWzbPbGPS4kkdGlLvuhE97ABZm+pVBNS1PmvECjq9Hbo5KNq3PTsHpXh9n5eH00dg9K8Ps/Lw+morUekTqp5kS0lnitY45ppY2jwkboXDdWSC3sg8vmr1l6RYBFLKsbOsVxDACCAHEoRlcfMMOOfzVNyp/gp5JDsHpXh9n5eH00dg9K8Ps/Lw+msC86RIYrq4tzG5/wANDJLv5G5I8aLI8a/9grA120fpCt7oQMqsomglnOcZjMRUOjDnn2s/Vg94rHKnjOBkzDsHpfh9n5eH00nVOHsftfHqkLSIjRFJChV/eHJlP4qQfxpPK0lFxeGZG82S1SG30vTzNIkQe2t0UuQAXMS4AJ7zUpNtLaKMmdMDjwOeXE8q1xtM5Gg6XjvW0+CKoMzko3E+4/ef3DWDnarWuixQxklrfZi9K5FrO28zMD1ZwVLEg5+kEV53ulXEG710MkQbON9Succ8ZrfOjD9Xh/8AJP6RVB6Xjwtvrk/tVO2lRTlk9B4Xxmy+yvTuKSx4RT9lf95B9sVsva3Zq3vrqFZrxoD1Mqxwxv1cjluDOGzlgF4Fd3B7+HCtabKn9cg+2KuvSNoN9LeQXNpEZHtIWdPdwZN8DcwTzKkn+WrOg3fXBV+pfeh2+SKj2ehgjdTrtskNzFHZynq4gzpAnVlEkaUhG3HwTg43wfmqQfZWzLN1epRJZfoLp4f0bELEAiMLkvlUPVgEkH3TxqrnYG9tmiVYJ2SG6u23okgkco8UCqwjlO4d5lbnywfoqwbS7O3N0bR4rJiLSBXkEu5G9zhxmAxxndz7Jf8AdBIxzNdWT6r1b9j5Y66n0f2rJJOdVEcizzmaViptwZlKOnUb4ETbjKM72TgZHLGTqOxNokYm/wAxjgims1tWdsdW+VRGljJkAVmSNRwyPZGc444Y2cu1uWuXsnuYlv7mUwNubzJLFGqSqhO6xUqw9rlnhWQdEmjlguW0kPCBOotYzGzQNI4cSbjEJlgMMFOF7q1+59PV4/gLNspsellNLNDcyTw3CRALIxkIKDAYTFuIK4GN3hgYOOFKNTe7AaTNa2YSZOpZpZJBECCIUdyyxgjhwB7qUKqdjbk8vJshiNp/2Dpf2bT4Aqh7uQQeRGDy5EYrZWo6HcXmh6YlvH1rJHauRvKvsiEZOWODzqsfJ5qX8K35kXqqI4vEKLLLU4Rz0O0XSLqSKFWZAFAAAhTgB3VZ9mLI65GWv3MnVEhBFmLGeeSh9rl31Vvk81L+Fb8yL1Vf+jPRrm0SVJ4WiywZSWRgwxx90nGPpphPcl0M9XXcpSbR723RfYROrp14ZSCD10nMfjVuoooklsduy6y33JN92FFFFZIgrgGua4AoANI7TxNSO0A4uwZ/0yx+6QfCWp3NI7RQDxZozSO0UA8W9RvUjtFAPFvUb1I7RQDxb1G9SO0UA8JNI9RRQH//2Q=="/>
          <p:cNvSpPr>
            <a:spLocks noChangeAspect="1" noChangeArrowheads="1"/>
          </p:cNvSpPr>
          <p:nvPr/>
        </p:nvSpPr>
        <p:spPr bwMode="auto">
          <a:xfrm>
            <a:off x="63500" y="-271463"/>
            <a:ext cx="847725" cy="5429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31" name="Picture 2" descr="http://t3.gstatic.com/images?q=tbn:ANd9GcQsRvNoak8GRmDfmbd2Vok_JdIbKa54SkjqIoGfYkY6XCguj2cq5W6PGA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044755" y="762000"/>
            <a:ext cx="847725" cy="542926"/>
          </a:xfrm>
          <a:prstGeom prst="rect">
            <a:avLst/>
          </a:prstGeom>
          <a:noFill/>
        </p:spPr>
      </p:pic>
      <p:sp>
        <p:nvSpPr>
          <p:cNvPr id="48136" name="AutoShape 8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38" name="AutoShape 10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sp>
        <p:nvSpPr>
          <p:cNvPr id="48140" name="AutoShape 12" descr="data:image/jpg;base64,/9j/4AAQSkZJRgABAQAAAQABAAD/2wCEAAkGBhQSEBUUERQVFBUUGBgWFRcXGBwXGhgWHBYfGRoXFxweICYgHhwnGRcaIzEgIygpLDgsFyE9NTAtNSYrLCwBCQoKDgwOGg8PGjMlHyQpLy0sMiwwMS8sNTA2Ly8vKSwpKSw1Kiw1NCwvLjUsLCwuLCwsLS0vLCwuLCwsLCwpLP/AABEIAIgAiAMBIgACEQEDEQH/xAAcAAABBQEBAQAAAAAAAAAAAAAAAQQFBgcDCAL/xABGEAACAQMBBAMLCgQFBAMAAAABAgMABBESBQYhMRNBUQcWIjRUYXFzk7PSFBcyQlJTgZGU0SNDobEVJDNiwTVydPGStMT/xAAaAQACAwEBAAAAAAAAAAAAAAAAAwECBAUG/8QAMREAAQMBBwEGBgIDAAAAAAAAAQACEQMEEiExQVHwFBUiYXGR4QUTgbHB0aHxMkJS/9oADAMBAAIRAxEAPwDSt2927VrO3ZraAkwxEkxISSY1JJOmpLvWtPJbf2Mfw0breI23qIfdLUrQhRXevaeS2/sY/ho71rTyW39inw1UO6CIk2rsl5ejVddxrZ9IGBGpGonhwJ4Z7a4d1balrPZxrHLBK3ym3GFdHbSZMNwBJxg0IV2717TyW39inw0d61p5Lb+xT4ao++7La7ShuLy36bZ6w9EuFDpbzF8mRo+XEYGccuXEVKybJtjZX01sUkt7iBnQL4SKywuDoHJeODgYwc8KEKx969p5Lb+xT4aO9e08lt/Yx/DWUpe2a7At+jZBfmNRB0JxObgtgcV4nz54Yqw7bvJ7u/tNmyOyJ8nFxfaDpZyBjotS8QuoccfaoQrr3r2nktv7FPho717TyW39jH8NRG2O59AYCtqgtpVHgPEShJH1ZCD4anGDqzzqZ29t2O0hMsx4DgoHNm6lXz1BIAkq7GOqODGCScl8d7Fn5Lb+xj+Gl717TyW39inw1Qd2p/8AF5roXX0dC9GF/leEcFD29p66gB3Pbr5Z8m6h4XS8dHR5xq9PVp7aym0GA5rZBXeZ8Gph7qdesGOaASIkRE4GRMLXBuvaeS2/sU+Gl71rTyW39jH8NZ/vJcf4RcWwtfo9GekU/wA3w+Jbz9h6q0PYG3I7uESxHIPAjrVutT56ayqHOLTmFz7TYH0aTa7cWOyMRrqMYXx3rWnktv7GP4aO9a08lt/Yx/DUrRTlzlWd5N27VbO4ZbaAEQykERICCI2wQdPCipLenxG59RN7pqShCN1vEbb1EPulqVqH3dnVNn27OQqrbxMxPAACJSSfNiuXfzY+WW/tF/epDScgoJAUDvtCX2pssiN3SJ5jKRGzqgZFC6iFIGSK+e6rZarOMRRM7/KIHxHEWOhXyx8FeoVYO/mw8st/aL+9HfxYeWW/tF/epuO2UXhum0u3yLmaOeGVrZlQxyCFnQkqdcbKFLdh4gjiRVR2HsdohtZoIpYrOaMrbxNG4LS9EwZ44yNSqScDIGfwFX/Z+81rO+iG4ikfBOlHDHA5nAqVxUEEZq0ystRQd3I7V7aeWcw9GsXQSallydJJKgLpPHORyok3fvLKWxv9DXEkVutvexp4UhX7afbYZwR/tFalSYqEKBTexZQBBFO8jcleCWEL55GdQAB5snsFSO09lx3ELRTKGVhgjsPap6iD10+pMVBE4FWa4sIc0wQs12LsmTZMty3RyTqyL0OhWYudR4NgcCOv+lVobQ2n8r+VdDcdJyx0T6NH3eMfR/8AfOtv00uKymzYANdAC7tP41DnPqUg5zgASdojL7rMtt7Hk2tPbt0ckCrGRN0ilSh1fRXI8InqPZz7K0HZWzI7eJYoV0oowB/cntJ7ad6aXFOZTDSXalc60259ZjaQwY3IfvdFFFFNWFRe9PiNz6ib3TUlLvT4jc+om901JQhRMn/QT/4H/wCWsBn3Zukh6ZoJBFpV9eOGlvot6DnnW/S/9Bb/AMA//VrPLu4gaHVJPCIm2ZFA2mQGXp1IdY1UHONQGc8OFb7K8tBjdZqzA4iVSn3LvQVBtpcsdIGOZxnHPgcDPGmNpsiaX/TjdvDEXAfzCCQn/dhSceatN29tqKKW7uRNC2ZLSa3EUgZ5JIlAdHUfU0lvpdZzXHaW0LOCaUxXACYnuFaIB2We5xEgRcjLRxhzzGNdahXdskGi3dRvcgtXi2wY5FKOkcqspGCCMcDWt7T3vWG7FqsE00pj6UCPRjTnH1mHZVK3cnhm27FcwSBxcWjM/IMsigK2pcnSSADin234i28CATm3/wAmf4i6Mjwzw8MEVkqw+pLv+U5ncZA3Vy2DvJFdxu8epTG5jkRxpZHXmrdX45p/BfRuCUdGA5lWBA9OOVZPHtW3hsb+GdTcRJcKvTRMUNzJJ4R6R84yCMMRwxjhX3PLjaEqhYY87Ml1pC+teAOnWcAFgOwdlKNAYwr/ADFqxvEyo1rlvojUPC9Hb+FJPexpjW6LngNTAZPmzzrHbvY0SbuQXGAZsxMsh+kn8XAVT1KBwwOHOp7Zscc219oQXwBeZEW3144wlcMIs9eSDw/4qDRGJnKVPzCtGnuVRdTsqr2sQB+ZoW5UrqDKVPI5GPz5VnTbNSLa9lbOS9tHbv0AlbWGlBOc54MwGOfUBVc3mOmLa6RcLdZrcoF+gspYdIF6vSB10NohxieTCDUjRbSLlckalyvFhkZA846qIp1YalYMO0EEfmKzXaW70K7YsYlXCywSmfjxm08f4p+tk8TmoO/jeO02vHbgrHHdx5RM4WI/6gA6hgDPmoFEHI8mEGoRotjgvY3zodGxz0sDj045V9rOpxgg5GRg8x2j86pFju7CwW8iudYEMioESKNWRoz4LBFGdPPjyNfPcl2NGLCG4wTK6FNRJOmMSZ0KOQXIB9NVcwAEyrB5JiFad6fEbn1E3umpKXenxG59RN7pqSkpii+jLbD0qCWNjgADJJNtgAAczmvP43Yu/Jbn2Enw16U3W8RtvUQ+6WpXFaaNoNIEAJNSiKmq8rDde78kufYSfDR3r3fklz7CT4a9U1CbV3iEMyKfoBlWZvsawejJ/wBpYEZ9FNNvIzCrTsJqGGrJu5DsS4i2mGlgmjXopBqeN0GeHDJAGa2e82JBK2qWGKRgMZdFY47MkU8ptPtCNDh3VTw5ntOBnsye2s1Wsajr2SbSpXRdGKG2VEY+iMadGfqaRp/+OMVzh2FAmNEMS4UoMIowh5ry5Hsp6ppaXJVoCaNsqIxiIxoYxjCaRpGDkYXGOdfN9saGYATRRyActaK2PRkU9pDRJRCZTbDgeMRtDGY1+imhdK/9oxw/ClGxoRH0Qij6Pno0LpzzzjGM5666peKZGjB8JQGI7AxOP7Gu4okqS2MwuL2KF1copdAQrYGpQeYB5jNJFYRqWKoqlzlyFALHtbt/Gie8VMa2AzyrpBMGUMpBBGQRxBB66iUXcJhMbbdy2jYvHbwqxzlljUHjz44p7bWiRqEjVUUclUBQPQBwouJwilmOAOZr5troOMjPYQRgg+cHlQTugNwmEy3p8RufUTe6akpd6fEbn1E3umpKEI3W8RtvUQ+6WpWordbxG29RD7pak3kABJOAOJJ6h20IUHvptOaC1Z7ddT5AJxq0r1tjrxWYHesyQs0p1TgGIk4xNDIDlXHajHUDVv2l3WoElCRRvKucFwQue0oCCW/pTjaG9+zUmRXjRy4DGQRowTPLX1g9oxwrLUF8yHL0tjp1bMwNqWcknEEZxsf1+Vx7m+3rqcOs+XjUDTIwwc5xpzgauHHNS+1CUklkidXzoE9u3HVwABQ8w2nHDBBxU7bOrIpjIKkZUryx5sV99Auc4Ge3HH86c1hDYlciraWurOqBl0HTn4iCq3ebfcSOEdeCXGMgeC8eCvAnJ5kHPA9Vcr7aEhjlBl/l28uQFBCu5Ei8vo6Vz28TVpMI48Bx58KFgHUAOGOQ5dlF0nVVbaGNiGZeW87fRQEu2iJ0RZVZdao30eRjLZz1nIHEDFN4duSrEkjOrl4JJNIUDDIyjK444wxyPNVo6Adg7OXVSC2UYwBw5cBw9FTdO6gVqYAFzmPhyFV59p6J3ZJBJqjtxqyMKplcFuHUMj0ahTtbmYyxxmZAH6Q5UKzYUqVycYzxYHA/rU6IAOAA/KhbdRjAHDlwHD0UXTug12n/AF5ED9qJ2xH/ABUaKZYplV8BxlHQldQYcDzC8QcimdvtOVtKqEhxHG6qxwDknUOWSBjHDB4jtFWJ7cHGQDjtGaVoQeYBxy4f2qS3FVbWAaGkTzmaq9/PJJbys0vBZwgCqoGFuFwc8TnH9q63W0WR5groCJbddWldRVwAdXaeJwfNVhNsuMYGDxIwOfbSm2U/VX8hVbpVxaG5FuH08PDwVdv7pnsb5XbUY0uEzgAkCEkZxwzx/pRUhvNEBY3WABmCYnHWeibnRVwsryCZAX1ut4jbeoh90tNN8d5YbSD+MpfpdSBF+sNPhZJ5DB5+ene63iNt6iH3S1B90ndmS7gQwjVJGx8HgMqww2M8M8AfwqHzdMLTYW0nWhjaxhs46fz5qn7D2NdRXjQWrxIWCSu5Cs8cbcdOSM5GcEAcfNmuW1d3RbzzR3rLicPJDcZOoSA54qOQbOCMdXA8K7WMF3BdvI0tuLxUVeikbGtCgAOrIUkADhnn/VpdbVFyJbq8XXJEvQpGino9RBxI75IABOcdZxisuEL2ANR1S8CC26JLR3idCDtOv+MaLRe5/a9HYxoZVlPEnSwYLnjoBHZVT3722ybWjilvJrW3MOpmjOPC8LHUeZGOVSncn2K8UEkrgjpiukH7Kg+F+JY/lXLejYt1/i8d3Dai5jSHoypdVBY6vtZ5ZHVW+zEa7LxvxZt20PDTPez++A2XXuabWuJhcs0rXMCvpt5HwrvjOQcch9Hn1mu9j3RX+VRQXNr0AmYojCdJSHH1ZFUeCfxNRWxtx7vF/KdFo92hWKGNsqh55bHAcsZH22qN2RuVcLPYsLBIPk7jp5RMGaXHNyOzOT1860EMJJ5kuYC8AKy33dEmEt0kFi0wtGxI4lCjSBkkZXOcZ8HjyqXbep5LKK5tYOm6XB0vIsQQcclmIPAEY4CmOydiTI20yy4+USM0PEeEDDpB58OPbiq1dbmXXyLZytALgWofp7UyaQxLEqwPI4/59NUhh54K0vHPFWJO6J/lruR4Cs1lp6WLpAynV9HTIBxB48dPVTFu6jMvRGTZ0wW5A+TYkUmRyBhSMDSDnnx4ccVD7P3IultdqILZYflKxdBEsgcDSWJXV+I59dWW93fmK7KATPyZ4zNxHghYdB9PhdlWIpg82UAvI5uu+x9/dbXEd1A1rLap0siFhIOjxnKsAM9XDH1hTfZXdGaSaFZbV4IrrIt5S4bUeYDKB4ORy4n/AJpvtHc2WfaF67ALDcWiwo+QfDyp4rzwCpphuxub0ckKzbLiV4SC9yJiQzJxWSNeJJLAHBx11EU4J5kpl8wpS67pJSV7Y2xN2Jlijh1nEiNxEofRwXHHlV3QnAzz68ceNZpd7tX8lwdogaLmOQLDbkqVNtyKsw5MdTHn21pFu5ZFJUqSASpxkHHI44ZFLqBoi6rsLjMqP3p8RufUTe6akpd6fEbn1E3umpKUmo3W8RtvUQ+6WpQ1F7reI23qIfdLWJ7f7su0YrueJGi0xzSouYwTpWQqMn0CoJAzTKdM1DAWqb09z2K9k6XW0cmApIAYEDlkH9+qnm6O6S2MbormQuQWJGkcBgAAViHz4bT+3D7IUfPhtP7cPshS5ZMwug59rdR+QXd3bmK9Hilrzf8APhtP7cPshR8+G0/tw+yFWvhZOlqL0hRXm/58Np/bh9kKPnw2n9uL2QovhT0tRekKK83/AD4bT+3D7IUfPhtP7cPshRfCOlqL0hRXm/579p/bh9kKPnw2n9qL2QovhHS1F6QzRXm/579p/bh9kK2TuY7wzXuz0nuCpkZ5FOkaRhWwOFSHApb6LmCSrZRRRVklRe9PiNz6ib3TUlLvT4jc+om901JQhG63iNt6iH3a1iu7f+HLte9O0gD/AB5ehLjMYbpnzr8/LGeHOtq3W8RtvUQ+6Wqzu7sbZbyzMoiluDNKZBLguH6VsgI3ADPIgVRwkharO4Na6QfopqHeG0SSGKBoCJdZHRsmlVRcknTw6wPxrnvBe7NMZ+WNasvWH0MfwxlvyqoxSQzbx9CsUXRQQvHp0LpLY1MSMY5nH4Vy7p2xtlJA5URR3OP4YhwCW7HUcNPnOKpfwJTxZh8xjMcQDh4rOILW0e+n6FGNvn+FqR5MJrXUSq8c6dWnPm665yW1usVsJImRww6UujLqBDZI4ccHTn0DHXVj7laHVehRIWNsdIicI5PSLwRjyPnqwbT2TLcWJt2E8byXEWgXcqzuw46jFjGkKPCJxyFKBkSujUaKdS4dI1WbXot1hcLHlnYCN9JAwqICyk8xrD8P93Gm+8EEWtOhXSNJPBWXgWOjOrm2jGSOGa0jbkNve2strbSxubMB7RUVgxjRQsysSoDFiNfDma+N4Lm2nFvaXQWP/K27W9yBxjcx8Ul7YyQPR/YPmpYMR3T47xvHNVR5IbdrlwImCmWLok0NkxCTL4CjPFPxx5663dhahp0Eciu8SC3Qo2pZeLvkHicFejzg51Z840nbkbg3UdmwF9pthlWAdrcQqGELH/dknHHBrlu0syC1XaTE3HypDbCRg0yx6D0hY5yEPYTzxU6wlYXb38TjlM+SoN3Y2qtGywsgEZEhljk6MS+CMt1lSAxwOs+im2zdlR8NULcY5MExuRrMmUP0W/l+n8+NX+Ha6vFfNDJeXEqLKjW1xKGQxsSrSqoHEIfq8DUHsPb9z/hN83yibVG1qIz0jZRSzAhePAEAflUSEwUnEHDUDPf+1AQ7NhaK3HQSalYdOejc54NnkMkBtOoc+zrrbu5XCq7OUKpUdJJw0lRqz4WkNxC6s4z1VULTp5NnWTIt9KxWUu1tOI/CMp/1Mg5J7fTV47nccq2eJxKH6WXhK2twuvwQzdZximU81htY7h84z81Z6KKKeuWovenxG59RN7pqSl3p8RufUTe6akoQo3dveO1Wyt1a5gBEMQIMqAgiNQQRq55rJNtbotLczSLPZ6Xlkdc3MQOlnLDPHsNFFLfTD81sslsqWUksjHdM+8eT7+y/VRfvSd40n39l+qi/elopXTMW/tu0bD090d40n39l+qi/ek7xpPv7L9VF+9LRR0zEdt2jYenujvGk+/sv1UX70d40n39l+qi/eiijpmI7btGw9PdJ3jSff2X6qL96XvGk+/sv1UX70UUdMxHbdo2Hp7o7x5Pv7L9VF+9HePJ9/Zfqov3ooo6ZiO27RsPT3Sd40n39l+qi/etV7nt5DZ2Kwz3NsHDOTpnjIwWyOOqiirsotYZCy2r4jVtLLj4iZwVm76bTyq39tH8VHfTaeVW/to/ipKKcuco7eTeS1azuFW5gZjDKABKhJJjYAAaudLRRQhf/2Q=="/>
          <p:cNvSpPr>
            <a:spLocks noChangeAspect="1" noChangeArrowheads="1"/>
          </p:cNvSpPr>
          <p:nvPr/>
        </p:nvSpPr>
        <p:spPr bwMode="auto">
          <a:xfrm>
            <a:off x="63500" y="-630238"/>
            <a:ext cx="1295400" cy="12954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457200"/>
            <a:endParaRPr lang="es-MX">
              <a:solidFill>
                <a:prstClr val="black"/>
              </a:solidFill>
            </a:endParaRPr>
          </a:p>
        </p:txBody>
      </p:sp>
      <p:pic>
        <p:nvPicPr>
          <p:cNvPr id="48142" name="Picture 14" descr="http://www.laeconomia.com.mx/wp-content/uploads/bancos-en-mexico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2200" y="665163"/>
            <a:ext cx="942107" cy="942108"/>
          </a:xfrm>
          <a:prstGeom prst="rect">
            <a:avLst/>
          </a:prstGeom>
          <a:noFill/>
        </p:spPr>
      </p:pic>
      <p:cxnSp>
        <p:nvCxnSpPr>
          <p:cNvPr id="32" name="31 Conector recto"/>
          <p:cNvCxnSpPr/>
          <p:nvPr/>
        </p:nvCxnSpPr>
        <p:spPr>
          <a:xfrm>
            <a:off x="6137420" y="775851"/>
            <a:ext cx="72008" cy="538945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34 Conector recto"/>
          <p:cNvCxnSpPr/>
          <p:nvPr/>
        </p:nvCxnSpPr>
        <p:spPr>
          <a:xfrm>
            <a:off x="7578340" y="775851"/>
            <a:ext cx="72009" cy="5389454"/>
          </a:xfrm>
          <a:prstGeom prst="line">
            <a:avLst/>
          </a:prstGeom>
          <a:ln w="254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40 Flecha derecha"/>
          <p:cNvSpPr/>
          <p:nvPr/>
        </p:nvSpPr>
        <p:spPr>
          <a:xfrm>
            <a:off x="2943613" y="5038724"/>
            <a:ext cx="3997513" cy="475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600" dirty="0" smtClean="0">
                <a:solidFill>
                  <a:prstClr val="white"/>
                </a:solidFill>
              </a:rPr>
              <a:t>6. Paga el pedimento</a:t>
            </a:r>
            <a:endParaRPr lang="es-MX" sz="1600" dirty="0">
              <a:solidFill>
                <a:prstClr val="white"/>
              </a:solidFill>
            </a:endParaRPr>
          </a:p>
        </p:txBody>
      </p:sp>
      <p:sp>
        <p:nvSpPr>
          <p:cNvPr id="36" name="35 Flecha derecha"/>
          <p:cNvSpPr/>
          <p:nvPr/>
        </p:nvSpPr>
        <p:spPr>
          <a:xfrm>
            <a:off x="3096013" y="5648339"/>
            <a:ext cx="5230569" cy="47541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600" dirty="0" smtClean="0">
                <a:solidFill>
                  <a:prstClr val="white"/>
                </a:solidFill>
              </a:rPr>
              <a:t>7. Presenta pedimento y mercancía en la aduana</a:t>
            </a:r>
            <a:endParaRPr lang="es-MX" sz="1600" dirty="0">
              <a:solidFill>
                <a:prstClr val="white"/>
              </a:solidFill>
            </a:endParaRPr>
          </a:p>
        </p:txBody>
      </p:sp>
      <p:sp>
        <p:nvSpPr>
          <p:cNvPr id="30" name="29 Flecha derecha"/>
          <p:cNvSpPr/>
          <p:nvPr/>
        </p:nvSpPr>
        <p:spPr>
          <a:xfrm>
            <a:off x="110235" y="1592701"/>
            <a:ext cx="3214855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r>
              <a:rPr lang="es-MX" sz="1200" dirty="0" smtClean="0">
                <a:solidFill>
                  <a:prstClr val="white"/>
                </a:solidFill>
              </a:rPr>
              <a:t>1. Envía documentos al agente aduanal</a:t>
            </a:r>
            <a:endParaRPr lang="es-MX" sz="1200" dirty="0">
              <a:solidFill>
                <a:prstClr val="white"/>
              </a:solidFill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2267744" y="764704"/>
            <a:ext cx="16864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000" b="1" i="1" dirty="0">
                <a:solidFill>
                  <a:srgbClr val="0000FF"/>
                </a:solidFill>
              </a:rPr>
              <a:t>AGENTE ADUANAL</a:t>
            </a:r>
          </a:p>
        </p:txBody>
      </p:sp>
      <p:pic>
        <p:nvPicPr>
          <p:cNvPr id="37" name="36 Imagen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6192899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839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8" grpId="0" animBg="1"/>
      <p:bldP spid="20" grpId="0" animBg="1"/>
      <p:bldP spid="41" grpId="0" animBg="1"/>
      <p:bldP spid="36" grpId="0" animBg="1"/>
      <p:bldP spid="3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827584" y="1340768"/>
            <a:ext cx="7239000" cy="1362075"/>
          </a:xfrm>
        </p:spPr>
        <p:txBody>
          <a:bodyPr/>
          <a:lstStyle/>
          <a:p>
            <a:pPr algn="r"/>
            <a:r>
              <a:rPr lang="es-MX" dirty="0" smtClean="0"/>
              <a:t>VENTANILLA UNICA</a:t>
            </a:r>
            <a:endParaRPr lang="es-MX" dirty="0"/>
          </a:p>
        </p:txBody>
      </p:sp>
      <p:sp>
        <p:nvSpPr>
          <p:cNvPr id="3" name="CuadroTexto 2"/>
          <p:cNvSpPr txBox="1"/>
          <p:nvPr/>
        </p:nvSpPr>
        <p:spPr>
          <a:xfrm>
            <a:off x="1979712" y="2636912"/>
            <a:ext cx="532859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s-ES" sz="3200" dirty="0" smtClean="0"/>
              <a:t>FEBRERO/2012</a:t>
            </a:r>
            <a:endParaRPr lang="es-ES" sz="3200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6758" y="5589240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06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Requerimientos técnicos de la ventanilla única.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Sistema Operativo Windows XP o Superior.</a:t>
            </a:r>
          </a:p>
          <a:p>
            <a:r>
              <a:rPr lang="es-MX" dirty="0" smtClean="0"/>
              <a:t>Conexión a Internet.</a:t>
            </a:r>
          </a:p>
          <a:p>
            <a:r>
              <a:rPr lang="es-MX" dirty="0" smtClean="0"/>
              <a:t>Navegador de Internet</a:t>
            </a:r>
          </a:p>
          <a:p>
            <a:pPr lvl="1"/>
            <a:r>
              <a:rPr lang="es-MX" dirty="0" smtClean="0"/>
              <a:t>Internet Explorer 8 o superior.</a:t>
            </a:r>
          </a:p>
          <a:p>
            <a:pPr lvl="1"/>
            <a:r>
              <a:rPr lang="es-MX" dirty="0" smtClean="0"/>
              <a:t>Mozilla Firefox 3.5 o superior.</a:t>
            </a:r>
          </a:p>
          <a:p>
            <a:r>
              <a:rPr lang="es-MX" dirty="0" smtClean="0"/>
              <a:t>Java versión 6 actualización 27.</a:t>
            </a:r>
          </a:p>
          <a:p>
            <a:r>
              <a:rPr lang="es-MX" dirty="0" smtClean="0"/>
              <a:t>Adobe Reader (Ultima versión).</a:t>
            </a:r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339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Tipos de usuarios externos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s-MX" dirty="0" smtClean="0"/>
              <a:t>Con FIEL.</a:t>
            </a:r>
          </a:p>
          <a:p>
            <a:pPr lvl="1"/>
            <a:r>
              <a:rPr lang="es-MX" dirty="0" smtClean="0"/>
              <a:t>Persona Moral</a:t>
            </a:r>
          </a:p>
          <a:p>
            <a:pPr lvl="2"/>
            <a:r>
              <a:rPr lang="es-MX" dirty="0" smtClean="0"/>
              <a:t>Socio Accionista.</a:t>
            </a:r>
          </a:p>
          <a:p>
            <a:pPr lvl="2"/>
            <a:r>
              <a:rPr lang="es-MX" dirty="0" smtClean="0"/>
              <a:t>Capturista privado.</a:t>
            </a:r>
          </a:p>
          <a:p>
            <a:pPr lvl="2"/>
            <a:r>
              <a:rPr lang="es-MX" dirty="0" smtClean="0"/>
              <a:t>Recibir y oír Notificaciones.</a:t>
            </a:r>
          </a:p>
          <a:p>
            <a:pPr lvl="1"/>
            <a:r>
              <a:rPr lang="es-MX" dirty="0" smtClean="0"/>
              <a:t>Persona Física</a:t>
            </a:r>
          </a:p>
          <a:p>
            <a:r>
              <a:rPr lang="es-MX" dirty="0" smtClean="0"/>
              <a:t>Sin Fiel.</a:t>
            </a:r>
          </a:p>
          <a:p>
            <a:pPr lvl="1"/>
            <a:r>
              <a:rPr lang="es-MX" dirty="0" smtClean="0"/>
              <a:t>Capturista Privado. </a:t>
            </a:r>
          </a:p>
          <a:p>
            <a:pPr lvl="2"/>
            <a:r>
              <a:rPr lang="es-MX" dirty="0" smtClean="0"/>
              <a:t>COVE</a:t>
            </a:r>
          </a:p>
          <a:p>
            <a:pPr lvl="2"/>
            <a:r>
              <a:rPr lang="es-MX" dirty="0" smtClean="0"/>
              <a:t>Otro tipo de documentos.</a:t>
            </a:r>
          </a:p>
          <a:p>
            <a:pPr lvl="1"/>
            <a:r>
              <a:rPr lang="es-MX" dirty="0" smtClean="0"/>
              <a:t>Recibir y oír Notificaciones. </a:t>
            </a:r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315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2564904"/>
            <a:ext cx="7239000" cy="1362075"/>
          </a:xfrm>
        </p:spPr>
        <p:txBody>
          <a:bodyPr/>
          <a:lstStyle/>
          <a:p>
            <a:r>
              <a:rPr lang="es-MX" dirty="0" smtClean="0"/>
              <a:t>Registro de Usuario con FIEL.</a:t>
            </a:r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939820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Ventanilla Única </a:t>
            </a:r>
            <a:r>
              <a:rPr lang="es-MX" b="1" dirty="0"/>
              <a:t>www.ventanillaunica.gob.mx </a:t>
            </a:r>
            <a:endParaRPr lang="es-MX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69715"/>
            <a:ext cx="8229600" cy="3398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Z:\My Pictures\CAAAR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379"/>
            <a:ext cx="9144000" cy="5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868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8471" y="2142626"/>
            <a:ext cx="4827058" cy="4052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26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3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525000" cy="6858000"/>
          </a:xfrm>
          <a:prstGeom prst="rect">
            <a:avLst/>
          </a:prstGeom>
        </p:spPr>
      </p:pic>
      <p:sp>
        <p:nvSpPr>
          <p:cNvPr id="3" name="Rectángulo 2"/>
          <p:cNvSpPr/>
          <p:nvPr/>
        </p:nvSpPr>
        <p:spPr>
          <a:xfrm>
            <a:off x="3556007" y="1764911"/>
            <a:ext cx="5567496" cy="4154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7200"/>
            <a:r>
              <a:rPr lang="es-ES" sz="2400" dirty="0" smtClean="0">
                <a:solidFill>
                  <a:srgbClr val="262626"/>
                </a:solidFill>
                <a:latin typeface="Verdana"/>
                <a:cs typeface="Verdana"/>
              </a:rPr>
              <a:t>Es una herramienta que permite el envío de información electrónica una sola vez, ante una única entidad, y en un solo punto de contacto, para cumplir con todos los requerimientos del comercio exterior. Esto es posible a través de la simplificación, homologación, y automatización de los procesos de gestión de autoridades de diversas competencias </a:t>
            </a:r>
            <a:endParaRPr lang="es-ES" sz="2400" dirty="0">
              <a:solidFill>
                <a:srgbClr val="262626"/>
              </a:solidFill>
              <a:latin typeface="Verdana"/>
              <a:cs typeface="Verdana"/>
            </a:endParaRPr>
          </a:p>
        </p:txBody>
      </p:sp>
      <p:sp>
        <p:nvSpPr>
          <p:cNvPr id="5" name="Rectángulo 4"/>
          <p:cNvSpPr/>
          <p:nvPr/>
        </p:nvSpPr>
        <p:spPr>
          <a:xfrm>
            <a:off x="-747023" y="34175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V e n t a n i l l a</a:t>
            </a:r>
          </a:p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Ú n i c a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021288"/>
            <a:ext cx="2247247" cy="776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515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484784"/>
            <a:ext cx="6910314" cy="44842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82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FIEL.</a:t>
            </a:r>
            <a:endParaRPr lang="es-MX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571" y="1882775"/>
            <a:ext cx="536485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9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95013"/>
            <a:ext cx="8229600" cy="3947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002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40768"/>
            <a:ext cx="6808692" cy="4509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5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4784"/>
            <a:ext cx="546395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051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2043" y="1772816"/>
            <a:ext cx="4549477" cy="2008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5827" y="4149080"/>
            <a:ext cx="4498677" cy="2006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996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50376"/>
            <a:ext cx="8229600" cy="243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662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50034"/>
            <a:ext cx="8229600" cy="223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564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950376"/>
            <a:ext cx="8229600" cy="2436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97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con FIEL</a:t>
            </a:r>
            <a:endParaRPr lang="es-MX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173667"/>
            <a:ext cx="8229600" cy="3990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730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 descr="plantillas ppt 3.pd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525000" cy="6873298"/>
          </a:xfrm>
          <a:prstGeom prst="rect">
            <a:avLst/>
          </a:prstGeom>
        </p:spPr>
      </p:pic>
      <p:pic>
        <p:nvPicPr>
          <p:cNvPr id="3" name="Picture 37" descr="COMPU+OPERADOR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84" t="13219" r="22784"/>
          <a:stretch>
            <a:fillRect/>
          </a:stretch>
        </p:blipFill>
        <p:spPr bwMode="auto">
          <a:xfrm>
            <a:off x="224185" y="2924944"/>
            <a:ext cx="2286000" cy="2065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85635" y="4991609"/>
            <a:ext cx="1964833" cy="1597025"/>
          </a:xfrm>
          <a:prstGeom prst="rect">
            <a:avLst/>
          </a:prstGeom>
          <a:solidFill>
            <a:srgbClr val="808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200"/>
            <a:endParaRPr lang="es-ES" sz="1600" dirty="0">
              <a:solidFill>
                <a:prstClr val="black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2052970" y="4991609"/>
            <a:ext cx="1854012" cy="1597025"/>
          </a:xfrm>
          <a:prstGeom prst="rect">
            <a:avLst/>
          </a:prstGeom>
          <a:solidFill>
            <a:srgbClr val="505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200"/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652120" y="4991609"/>
            <a:ext cx="2030497" cy="1597025"/>
          </a:xfrm>
          <a:prstGeom prst="rect">
            <a:avLst/>
          </a:prstGeom>
          <a:solidFill>
            <a:srgbClr val="8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200"/>
            <a:endParaRPr lang="es-E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7698715" y="4991609"/>
            <a:ext cx="1752600" cy="1597025"/>
          </a:xfrm>
          <a:prstGeom prst="rect">
            <a:avLst/>
          </a:prstGeom>
          <a:solidFill>
            <a:srgbClr val="FD6D1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200"/>
            <a:endParaRPr lang="es-ES">
              <a:solidFill>
                <a:prstClr val="black"/>
              </a:solidFill>
            </a:endParaRPr>
          </a:p>
        </p:txBody>
      </p:sp>
      <p:pic>
        <p:nvPicPr>
          <p:cNvPr id="8" name="Picture 53" descr="BANCO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65" r="20454"/>
          <a:stretch>
            <a:fillRect/>
          </a:stretch>
        </p:blipFill>
        <p:spPr bwMode="auto">
          <a:xfrm>
            <a:off x="4796185" y="2934209"/>
            <a:ext cx="22860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0"/>
          <p:cNvSpPr>
            <a:spLocks noChangeArrowheads="1"/>
          </p:cNvSpPr>
          <p:nvPr/>
        </p:nvSpPr>
        <p:spPr bwMode="auto">
          <a:xfrm>
            <a:off x="513549" y="5445224"/>
            <a:ext cx="1828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s-ES_tradnl" sz="1600" dirty="0">
                <a:solidFill>
                  <a:prstClr val="white"/>
                </a:solidFill>
                <a:latin typeface="Verdana"/>
                <a:cs typeface="Verdana"/>
              </a:rPr>
              <a:t>Ingreso al portal de internet.</a:t>
            </a:r>
          </a:p>
        </p:txBody>
      </p:sp>
      <p:sp>
        <p:nvSpPr>
          <p:cNvPr id="10" name="Rectangle 20"/>
          <p:cNvSpPr>
            <a:spLocks noChangeArrowheads="1"/>
          </p:cNvSpPr>
          <p:nvPr/>
        </p:nvSpPr>
        <p:spPr bwMode="auto">
          <a:xfrm>
            <a:off x="2289454" y="5329634"/>
            <a:ext cx="17595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s-ES_tradnl" sz="1600" dirty="0">
                <a:solidFill>
                  <a:prstClr val="white"/>
                </a:solidFill>
                <a:latin typeface="Verdana"/>
                <a:cs typeface="Verdana"/>
              </a:rPr>
              <a:t>Envío electrónico a oficinas de gobierno.</a:t>
            </a:r>
            <a:r>
              <a:rPr lang="en-US" sz="1600" dirty="0">
                <a:solidFill>
                  <a:prstClr val="white"/>
                </a:solidFill>
                <a:latin typeface="Verdana"/>
                <a:cs typeface="Verdana"/>
              </a:rPr>
              <a:t> </a:t>
            </a:r>
            <a:endParaRPr lang="es-ES_tradnl" sz="1600" dirty="0">
              <a:solidFill>
                <a:prstClr val="white"/>
              </a:solidFill>
              <a:latin typeface="Verdana"/>
              <a:cs typeface="Verdana"/>
            </a:endParaRPr>
          </a:p>
        </p:txBody>
      </p:sp>
      <p:pic>
        <p:nvPicPr>
          <p:cNvPr id="11" name="Picture 63" descr="servidor del gobierno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69" t="12411" r="15060" b="39716"/>
          <a:stretch>
            <a:fillRect/>
          </a:stretch>
        </p:blipFill>
        <p:spPr bwMode="auto">
          <a:xfrm>
            <a:off x="2510185" y="2955776"/>
            <a:ext cx="22860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20"/>
          <p:cNvSpPr>
            <a:spLocks noChangeArrowheads="1"/>
          </p:cNvSpPr>
          <p:nvPr/>
        </p:nvSpPr>
        <p:spPr bwMode="auto">
          <a:xfrm>
            <a:off x="5798505" y="5439383"/>
            <a:ext cx="1828800" cy="10083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s-ES_tradnl" sz="1600" dirty="0">
                <a:solidFill>
                  <a:prstClr val="white"/>
                </a:solidFill>
                <a:latin typeface="Verdana"/>
                <a:cs typeface="Verdana"/>
              </a:rPr>
              <a:t>Se descuentan</a:t>
            </a:r>
          </a:p>
          <a:p>
            <a:pPr defTabSz="457200"/>
            <a:r>
              <a:rPr lang="es-ES_tradnl" sz="1600" dirty="0">
                <a:solidFill>
                  <a:prstClr val="white"/>
                </a:solidFill>
                <a:latin typeface="Verdana"/>
                <a:cs typeface="Verdana"/>
              </a:rPr>
              <a:t>los impuestos desde </a:t>
            </a:r>
            <a:r>
              <a:rPr lang="es-ES_tradnl" sz="1600" dirty="0" smtClean="0">
                <a:solidFill>
                  <a:prstClr val="white"/>
                </a:solidFill>
                <a:latin typeface="Verdana"/>
                <a:cs typeface="Verdana"/>
              </a:rPr>
              <a:t>el banco</a:t>
            </a:r>
            <a:r>
              <a:rPr lang="es-ES_tradnl" sz="1600" dirty="0">
                <a:solidFill>
                  <a:prstClr val="white"/>
                </a:solidFill>
                <a:latin typeface="Verdana"/>
                <a:cs typeface="Verdana"/>
              </a:rPr>
              <a:t>.</a:t>
            </a:r>
            <a:endParaRPr lang="en-US" sz="1600" dirty="0">
              <a:solidFill>
                <a:prstClr val="white"/>
              </a:solidFill>
              <a:latin typeface="Verdana"/>
              <a:cs typeface="Verdana"/>
            </a:endParaRPr>
          </a:p>
        </p:txBody>
      </p:sp>
      <p:sp>
        <p:nvSpPr>
          <p:cNvPr id="13" name="Rectangle 20"/>
          <p:cNvSpPr>
            <a:spLocks noChangeArrowheads="1"/>
          </p:cNvSpPr>
          <p:nvPr/>
        </p:nvSpPr>
        <p:spPr bwMode="auto">
          <a:xfrm>
            <a:off x="7767990" y="5462958"/>
            <a:ext cx="18288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s-ES_tradnl" sz="1600" dirty="0">
                <a:solidFill>
                  <a:srgbClr val="FFFFFF"/>
                </a:solidFill>
                <a:latin typeface="Verdana"/>
                <a:cs typeface="Verdana"/>
              </a:rPr>
              <a:t>Se verifica digitalmente</a:t>
            </a:r>
          </a:p>
          <a:p>
            <a:pPr defTabSz="457200"/>
            <a:r>
              <a:rPr lang="es-ES_tradnl" sz="1600" dirty="0">
                <a:solidFill>
                  <a:srgbClr val="FFFFFF"/>
                </a:solidFill>
                <a:latin typeface="Verdana"/>
                <a:cs typeface="Verdana"/>
              </a:rPr>
              <a:t>y se libera.</a:t>
            </a:r>
          </a:p>
        </p:txBody>
      </p:sp>
      <p:grpSp>
        <p:nvGrpSpPr>
          <p:cNvPr id="14" name="Group 71"/>
          <p:cNvGrpSpPr>
            <a:grpSpLocks/>
          </p:cNvGrpSpPr>
          <p:nvPr/>
        </p:nvGrpSpPr>
        <p:grpSpPr bwMode="auto">
          <a:xfrm>
            <a:off x="7082185" y="2934209"/>
            <a:ext cx="2286000" cy="1219200"/>
            <a:chOff x="6858000" y="1600200"/>
            <a:chExt cx="2286000" cy="1219200"/>
          </a:xfrm>
        </p:grpSpPr>
        <p:pic>
          <p:nvPicPr>
            <p:cNvPr id="15" name="Picture 67" descr="camion aranceles.jp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6259" t="37100" r="1700" b="16943"/>
            <a:stretch>
              <a:fillRect/>
            </a:stretch>
          </p:blipFill>
          <p:spPr bwMode="auto">
            <a:xfrm>
              <a:off x="6858000" y="1600200"/>
              <a:ext cx="2286000" cy="1219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6"/>
            <p:cNvSpPr>
              <a:spLocks noChangeArrowheads="1"/>
            </p:cNvSpPr>
            <p:nvPr/>
          </p:nvSpPr>
          <p:spPr bwMode="auto">
            <a:xfrm>
              <a:off x="7315200" y="2362200"/>
              <a:ext cx="762000" cy="228600"/>
            </a:xfrm>
            <a:prstGeom prst="rect">
              <a:avLst/>
            </a:prstGeom>
            <a:solidFill>
              <a:srgbClr val="94A9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defTabSz="457200"/>
              <a:endParaRPr lang="es-ES">
                <a:solidFill>
                  <a:prstClr val="black"/>
                </a:solidFill>
              </a:endParaRPr>
            </a:p>
          </p:txBody>
        </p:sp>
      </p:grpSp>
      <p:sp>
        <p:nvSpPr>
          <p:cNvPr id="18" name="Rectángulo 17"/>
          <p:cNvSpPr/>
          <p:nvPr/>
        </p:nvSpPr>
        <p:spPr>
          <a:xfrm>
            <a:off x="412925" y="405544"/>
            <a:ext cx="21854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C o m o </a:t>
            </a:r>
          </a:p>
          <a:p>
            <a:pPr algn="ctr" defTabSz="457200"/>
            <a:r>
              <a:rPr lang="es-ES" dirty="0" smtClean="0">
                <a:solidFill>
                  <a:srgbClr val="FFFFFF"/>
                </a:solidFill>
                <a:latin typeface="Verdana"/>
                <a:cs typeface="Verdana"/>
              </a:rPr>
              <a:t>F</a:t>
            </a:r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 u n c i o n a r á</a:t>
            </a: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19" name="Rectángulo 18"/>
          <p:cNvSpPr/>
          <p:nvPr/>
        </p:nvSpPr>
        <p:spPr>
          <a:xfrm>
            <a:off x="3493243" y="1705411"/>
            <a:ext cx="477639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000" dirty="0" smtClean="0">
                <a:solidFill>
                  <a:srgbClr val="262626"/>
                </a:solidFill>
                <a:latin typeface="Verdana"/>
                <a:cs typeface="Verdana"/>
              </a:rPr>
              <a:t>La Ventanilla Única para efectos del </a:t>
            </a:r>
          </a:p>
          <a:p>
            <a:pPr defTabSz="457200"/>
            <a:r>
              <a:rPr lang="es-ES" sz="2000" dirty="0">
                <a:solidFill>
                  <a:srgbClr val="262626"/>
                </a:solidFill>
                <a:latin typeface="Verdana"/>
                <a:cs typeface="Verdana"/>
              </a:rPr>
              <a:t>d</a:t>
            </a:r>
            <a:r>
              <a:rPr lang="es-ES_tradnl" sz="2000" dirty="0" err="1" smtClean="0">
                <a:solidFill>
                  <a:srgbClr val="262626"/>
                </a:solidFill>
                <a:latin typeface="Verdana"/>
                <a:cs typeface="Verdana"/>
              </a:rPr>
              <a:t>espacho</a:t>
            </a:r>
            <a:r>
              <a:rPr lang="es-ES_tradnl" sz="2000" dirty="0" smtClean="0">
                <a:solidFill>
                  <a:srgbClr val="262626"/>
                </a:solidFill>
                <a:latin typeface="Verdana"/>
                <a:cs typeface="Verdana"/>
              </a:rPr>
              <a:t> aduanero, funciona con </a:t>
            </a:r>
          </a:p>
          <a:p>
            <a:pPr defTabSz="457200"/>
            <a:r>
              <a:rPr lang="es-ES_tradnl" sz="2000" dirty="0" smtClean="0">
                <a:solidFill>
                  <a:srgbClr val="262626"/>
                </a:solidFill>
                <a:latin typeface="Verdana"/>
                <a:cs typeface="Verdana"/>
              </a:rPr>
              <a:t>5 sencillos pasos:</a:t>
            </a:r>
            <a:endParaRPr lang="es-ES" sz="2000" dirty="0">
              <a:solidFill>
                <a:srgbClr val="262626"/>
              </a:solidFill>
            </a:endParaRPr>
          </a:p>
        </p:txBody>
      </p:sp>
      <p:sp>
        <p:nvSpPr>
          <p:cNvPr id="17" name="Rectángulo 16"/>
          <p:cNvSpPr/>
          <p:nvPr/>
        </p:nvSpPr>
        <p:spPr>
          <a:xfrm>
            <a:off x="178934" y="4941168"/>
            <a:ext cx="412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800" dirty="0">
                <a:solidFill>
                  <a:srgbClr val="FFFFFF"/>
                </a:solidFill>
                <a:latin typeface="Verdana"/>
                <a:cs typeface="Verdana"/>
              </a:rPr>
              <a:t>1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20" name="Rectángulo 19"/>
          <p:cNvSpPr/>
          <p:nvPr/>
        </p:nvSpPr>
        <p:spPr>
          <a:xfrm>
            <a:off x="2030582" y="4972055"/>
            <a:ext cx="412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2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21" name="Rectángulo 20"/>
          <p:cNvSpPr/>
          <p:nvPr/>
        </p:nvSpPr>
        <p:spPr>
          <a:xfrm>
            <a:off x="5592033" y="4994012"/>
            <a:ext cx="412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4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22" name="Rectángulo 21"/>
          <p:cNvSpPr/>
          <p:nvPr/>
        </p:nvSpPr>
        <p:spPr>
          <a:xfrm>
            <a:off x="7712564" y="5013176"/>
            <a:ext cx="412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5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851920" y="5000327"/>
            <a:ext cx="1786482" cy="1597025"/>
          </a:xfrm>
          <a:prstGeom prst="rect">
            <a:avLst/>
          </a:prstGeom>
          <a:solidFill>
            <a:srgbClr val="1E00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457200"/>
            <a:endParaRPr lang="es-ES">
              <a:solidFill>
                <a:prstClr val="black"/>
              </a:solidFill>
            </a:endParaRPr>
          </a:p>
        </p:txBody>
      </p:sp>
      <p:sp>
        <p:nvSpPr>
          <p:cNvPr id="24" name="Rectángulo 20"/>
          <p:cNvSpPr/>
          <p:nvPr/>
        </p:nvSpPr>
        <p:spPr>
          <a:xfrm>
            <a:off x="3887863" y="4975040"/>
            <a:ext cx="4129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/>
            <a:r>
              <a:rPr lang="es-ES_tradnl" sz="2800" dirty="0" smtClean="0">
                <a:solidFill>
                  <a:srgbClr val="FFFFFF"/>
                </a:solidFill>
                <a:latin typeface="Verdana"/>
                <a:cs typeface="Verdana"/>
              </a:rPr>
              <a:t>3</a:t>
            </a:r>
            <a:endParaRPr lang="es-ES" sz="2800" dirty="0">
              <a:solidFill>
                <a:prstClr val="black"/>
              </a:solidFill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3964603" y="5445224"/>
            <a:ext cx="1759525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defTabSz="457200"/>
            <a:r>
              <a:rPr lang="es-ES_tradnl" sz="1400" dirty="0" smtClean="0">
                <a:solidFill>
                  <a:prstClr val="white"/>
                </a:solidFill>
                <a:latin typeface="Verdana"/>
                <a:cs typeface="Verdana"/>
              </a:rPr>
              <a:t>Agente Aduanal envía electrónicamente el pedimento .</a:t>
            </a:r>
            <a:r>
              <a:rPr lang="en-US" sz="1400" dirty="0" smtClean="0">
                <a:solidFill>
                  <a:prstClr val="white"/>
                </a:solidFill>
                <a:latin typeface="Verdana"/>
                <a:cs typeface="Verdana"/>
              </a:rPr>
              <a:t> </a:t>
            </a:r>
            <a:endParaRPr lang="es-ES_tradnl" sz="1400" dirty="0">
              <a:solidFill>
                <a:prstClr val="white"/>
              </a:solidFill>
              <a:latin typeface="Verdana"/>
              <a:cs typeface="Verdana"/>
            </a:endParaRPr>
          </a:p>
        </p:txBody>
      </p:sp>
      <p:pic>
        <p:nvPicPr>
          <p:cNvPr id="26" name="25 Imagen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4462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7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Acceder a la aplicación</a:t>
            </a:r>
            <a:endParaRPr lang="es-MX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556792"/>
            <a:ext cx="546395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794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Acceder a la aplicación</a:t>
            </a:r>
            <a:endParaRPr lang="es-MX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99136"/>
            <a:ext cx="8229600" cy="3139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915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2564904"/>
            <a:ext cx="7239000" cy="1362075"/>
          </a:xfrm>
        </p:spPr>
        <p:txBody>
          <a:bodyPr/>
          <a:lstStyle/>
          <a:p>
            <a:r>
              <a:rPr lang="es-MX" dirty="0" smtClean="0"/>
              <a:t>Registro de Usuario sin FIEL.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0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</a:t>
            </a:r>
            <a:endParaRPr lang="es-MX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06015"/>
            <a:ext cx="8229600" cy="33255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8105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</a:t>
            </a:r>
            <a:endParaRPr lang="es-MX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64158"/>
            <a:ext cx="8229600" cy="2209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</a:t>
            </a:r>
            <a:endParaRPr lang="es-MX" dirty="0"/>
          </a:p>
        </p:txBody>
      </p:sp>
      <p:pic>
        <p:nvPicPr>
          <p:cNvPr id="174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39684"/>
            <a:ext cx="8229600" cy="22581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565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(RFC)</a:t>
            </a:r>
            <a:endParaRPr lang="es-MX" dirty="0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10662"/>
            <a:ext cx="8229600" cy="351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478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(RFC)</a:t>
            </a:r>
            <a:endParaRPr lang="es-MX" dirty="0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43805"/>
            <a:ext cx="8229600" cy="3249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060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(CURP)</a:t>
            </a:r>
            <a:endParaRPr lang="es-MX" dirty="0"/>
          </a:p>
        </p:txBody>
      </p:sp>
      <p:pic>
        <p:nvPicPr>
          <p:cNvPr id="215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2810"/>
            <a:ext cx="8229600" cy="3291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Z:\My Pictures\CAAAREM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98379"/>
            <a:ext cx="9144000" cy="554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0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(CURP)</a:t>
            </a:r>
            <a:endParaRPr lang="es-MX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6"/>
            <a:ext cx="8229600" cy="4005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4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023" y="-81580"/>
            <a:ext cx="9495493" cy="702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008909" y="1417915"/>
            <a:ext cx="6312560" cy="5523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65" tIns="50233" rIns="100465" bIns="50233" rtlCol="0" anchor="ctr"/>
          <a:lstStyle/>
          <a:p>
            <a:pPr algn="ctr" defTabSz="457200"/>
            <a:endParaRPr lang="es-MX">
              <a:solidFill>
                <a:prstClr val="white"/>
              </a:solidFill>
            </a:endParaRPr>
          </a:p>
        </p:txBody>
      </p:sp>
      <p:sp>
        <p:nvSpPr>
          <p:cNvPr id="6" name="Rectángulo 5"/>
          <p:cNvSpPr/>
          <p:nvPr/>
        </p:nvSpPr>
        <p:spPr>
          <a:xfrm>
            <a:off x="359204" y="315898"/>
            <a:ext cx="2060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V e n t a n i l l a</a:t>
            </a:r>
          </a:p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Ú n i c a</a:t>
            </a:r>
            <a:endParaRPr lang="es-ES" dirty="0">
              <a:solidFill>
                <a:prstClr val="black"/>
              </a:solidFill>
            </a:endParaRPr>
          </a:p>
        </p:txBody>
      </p:sp>
      <p:sp>
        <p:nvSpPr>
          <p:cNvPr id="7" name="Rectángulo 2"/>
          <p:cNvSpPr/>
          <p:nvPr/>
        </p:nvSpPr>
        <p:spPr>
          <a:xfrm>
            <a:off x="3316929" y="1684078"/>
            <a:ext cx="567766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457200"/>
            <a:r>
              <a:rPr lang="is-IS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USUARIOS DE VENTANILLA ÚNICA</a:t>
            </a:r>
            <a:endParaRPr lang="is-IS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endParaRPr lang="es-ES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•</a:t>
            </a:r>
            <a:r>
              <a:rPr lang="es-ES_tradnl" sz="32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es-ES_tradnl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Empresas que importan y exportan</a:t>
            </a:r>
            <a:endParaRPr lang="es-ES_tradnl" sz="3200" baseline="30000" dirty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endParaRPr lang="es-ES_tradnl" sz="3200" baseline="30000" dirty="0" smtClean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•</a:t>
            </a:r>
            <a:r>
              <a:rPr lang="es-ES_tradnl" sz="32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es-MX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Agentes aduanales</a:t>
            </a:r>
          </a:p>
          <a:p>
            <a:pPr defTabSz="457200"/>
            <a:endParaRPr lang="es-MX" sz="3200" baseline="30000" dirty="0" smtClean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es-ES_tradnl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•</a:t>
            </a:r>
            <a:r>
              <a:rPr lang="es-ES_tradnl" sz="32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r>
              <a:rPr lang="es-MX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Auxiliares del comercio exterior</a:t>
            </a:r>
          </a:p>
          <a:p>
            <a:pPr defTabSz="457200"/>
            <a:endParaRPr lang="es-MX" sz="3200" baseline="30000" dirty="0" smtClean="0">
              <a:solidFill>
                <a:prstClr val="black"/>
              </a:solidFill>
              <a:latin typeface="Verdana"/>
              <a:cs typeface="Verdana"/>
            </a:endParaRPr>
          </a:p>
          <a:p>
            <a:pPr defTabSz="457200"/>
            <a:r>
              <a:rPr lang="hu-HU" sz="3200" baseline="30000" dirty="0" smtClean="0">
                <a:solidFill>
                  <a:srgbClr val="FFFFFF"/>
                </a:solidFill>
                <a:latin typeface="Verdana"/>
                <a:cs typeface="Verdana"/>
              </a:rPr>
              <a:t>.</a:t>
            </a:r>
            <a:r>
              <a:rPr lang="hu-HU" sz="3200" baseline="30000" dirty="0" smtClean="0">
                <a:solidFill>
                  <a:prstClr val="black"/>
                </a:solidFill>
                <a:latin typeface="Verdana"/>
                <a:cs typeface="Verdana"/>
              </a:rPr>
              <a:t> </a:t>
            </a:r>
            <a:endParaRPr lang="hu-HU" sz="3200" baseline="30000" dirty="0">
              <a:solidFill>
                <a:prstClr val="black"/>
              </a:solidFill>
              <a:latin typeface="Verdana"/>
              <a:cs typeface="Verdana"/>
            </a:endParaRPr>
          </a:p>
        </p:txBody>
      </p:sp>
      <p:pic>
        <p:nvPicPr>
          <p:cNvPr id="9" name="8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-2738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067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(CURP)</a:t>
            </a:r>
            <a:endParaRPr lang="es-MX" dirty="0"/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23558"/>
            <a:ext cx="8229600" cy="2890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08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Registro sin FIEL  (CURP)</a:t>
            </a:r>
            <a:endParaRPr lang="es-MX" dirty="0"/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44578"/>
            <a:ext cx="8229600" cy="3048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7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2564904"/>
            <a:ext cx="7239000" cy="1362075"/>
          </a:xfrm>
        </p:spPr>
        <p:txBody>
          <a:bodyPr/>
          <a:lstStyle/>
          <a:p>
            <a:r>
              <a:rPr lang="es-MX" dirty="0" smtClean="0"/>
              <a:t>Administración de Usuarios.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610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09267"/>
            <a:ext cx="8229600" cy="291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417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84233"/>
            <a:ext cx="8229600" cy="336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148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276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67817"/>
            <a:ext cx="8229600" cy="3201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29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286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54274"/>
            <a:ext cx="8229600" cy="2829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85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07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294562"/>
            <a:ext cx="8229600" cy="37484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4944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17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84233"/>
            <a:ext cx="8229600" cy="3369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230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</a:t>
            </a:r>
            <a:endParaRPr lang="es-MX" dirty="0"/>
          </a:p>
        </p:txBody>
      </p:sp>
      <p:pic>
        <p:nvPicPr>
          <p:cNvPr id="327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06737"/>
            <a:ext cx="8229600" cy="33240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742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023" y="-81580"/>
            <a:ext cx="9495493" cy="702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2 CuadroTexto"/>
          <p:cNvSpPr txBox="1"/>
          <p:nvPr/>
        </p:nvSpPr>
        <p:spPr>
          <a:xfrm>
            <a:off x="3321528" y="3107227"/>
            <a:ext cx="5688911" cy="2502104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pPr defTabSz="457200"/>
            <a:r>
              <a:rPr lang="es-MX" sz="2600" dirty="0">
                <a:solidFill>
                  <a:prstClr val="black"/>
                </a:solidFill>
              </a:rPr>
              <a:t>La </a:t>
            </a:r>
            <a:r>
              <a:rPr lang="es-MX" sz="2600" dirty="0" smtClean="0">
                <a:solidFill>
                  <a:prstClr val="black"/>
                </a:solidFill>
              </a:rPr>
              <a:t>digitalización de los archivos del SAT concluirán el </a:t>
            </a:r>
            <a:r>
              <a:rPr lang="es-MX" sz="2600" dirty="0">
                <a:solidFill>
                  <a:prstClr val="black"/>
                </a:solidFill>
              </a:rPr>
              <a:t>3 de mayo de 2012</a:t>
            </a:r>
            <a:r>
              <a:rPr lang="es-MX" sz="2600" dirty="0" smtClean="0">
                <a:solidFill>
                  <a:prstClr val="black"/>
                </a:solidFill>
              </a:rPr>
              <a:t>.</a:t>
            </a:r>
          </a:p>
          <a:p>
            <a:pPr defTabSz="457200"/>
            <a:endParaRPr lang="es-MX" sz="2600" dirty="0">
              <a:solidFill>
                <a:prstClr val="black"/>
              </a:solidFill>
            </a:endParaRPr>
          </a:p>
          <a:p>
            <a:pPr defTabSz="457200"/>
            <a:r>
              <a:rPr lang="es-MX" sz="2600" dirty="0">
                <a:solidFill>
                  <a:prstClr val="black"/>
                </a:solidFill>
              </a:rPr>
              <a:t>La digitalización </a:t>
            </a:r>
            <a:r>
              <a:rPr lang="es-MX" sz="2600" dirty="0" smtClean="0">
                <a:solidFill>
                  <a:prstClr val="black"/>
                </a:solidFill>
              </a:rPr>
              <a:t>de todos los anexos al pedimento</a:t>
            </a:r>
            <a:r>
              <a:rPr lang="es-MX" sz="2600" dirty="0">
                <a:solidFill>
                  <a:prstClr val="black"/>
                </a:solidFill>
              </a:rPr>
              <a:t>, serán </a:t>
            </a:r>
            <a:r>
              <a:rPr lang="es-MX" sz="2600" dirty="0" smtClean="0">
                <a:solidFill>
                  <a:prstClr val="black"/>
                </a:solidFill>
              </a:rPr>
              <a:t>obligatorios a partir del 1 de marzo del 2012.</a:t>
            </a:r>
            <a:endParaRPr lang="es-MX" sz="2600" dirty="0">
              <a:solidFill>
                <a:prstClr val="black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3165218" y="1542439"/>
            <a:ext cx="5978782" cy="584513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pPr defTabSz="457200"/>
            <a:r>
              <a:rPr lang="es-MX" sz="31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Servicios de Digitalización</a:t>
            </a:r>
          </a:p>
        </p:txBody>
      </p:sp>
      <p:sp>
        <p:nvSpPr>
          <p:cNvPr id="9" name="Rectángulo 8"/>
          <p:cNvSpPr/>
          <p:nvPr/>
        </p:nvSpPr>
        <p:spPr>
          <a:xfrm>
            <a:off x="2584" y="420485"/>
            <a:ext cx="27739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" dirty="0" smtClean="0">
                <a:solidFill>
                  <a:srgbClr val="FFFFFF"/>
                </a:solidFill>
                <a:latin typeface="Verdana"/>
                <a:cs typeface="Verdana"/>
              </a:rPr>
              <a:t>D</a:t>
            </a:r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 i g i t a l i z a c i ó n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6" name="5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0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1182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37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63919"/>
            <a:ext cx="8229600" cy="2809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89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48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93194"/>
            <a:ext cx="8229600" cy="29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876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399032"/>
          </a:xfrm>
        </p:spPr>
        <p:txBody>
          <a:bodyPr/>
          <a:lstStyle/>
          <a:p>
            <a:r>
              <a:rPr lang="es-MX" dirty="0" smtClean="0"/>
              <a:t>Administrar Usuario</a:t>
            </a:r>
            <a:endParaRPr lang="es-MX" dirty="0"/>
          </a:p>
        </p:txBody>
      </p:sp>
      <p:pic>
        <p:nvPicPr>
          <p:cNvPr id="358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20"/>
            <a:ext cx="7272808" cy="5337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3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99623"/>
            <a:ext cx="8229600" cy="2938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351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Usuarios</a:t>
            </a:r>
            <a:endParaRPr lang="es-MX" dirty="0"/>
          </a:p>
        </p:txBody>
      </p:sp>
      <p:pic>
        <p:nvPicPr>
          <p:cNvPr id="378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54958"/>
            <a:ext cx="8229600" cy="32276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333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</a:t>
            </a:r>
            <a:br>
              <a:rPr lang="es-MX" dirty="0" smtClean="0"/>
            </a:br>
            <a:r>
              <a:rPr lang="es-MX" dirty="0" smtClean="0"/>
              <a:t>Capturista privado</a:t>
            </a:r>
            <a:endParaRPr lang="es-MX" dirty="0"/>
          </a:p>
        </p:txBody>
      </p:sp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16039"/>
            <a:ext cx="8229600" cy="31054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05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399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32113"/>
            <a:ext cx="8229600" cy="3073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4970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09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51401"/>
            <a:ext cx="8229600" cy="30347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381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19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28556"/>
            <a:ext cx="8229600" cy="288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62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29924"/>
            <a:ext cx="8229600" cy="367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9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677" y="7094"/>
            <a:ext cx="9924523" cy="684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930754" y="1257028"/>
            <a:ext cx="6721289" cy="56009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65" tIns="50233" rIns="100465" bIns="50233" rtlCol="0" anchor="ctr"/>
          <a:lstStyle/>
          <a:p>
            <a:pPr algn="ctr" defTabSz="457200"/>
            <a:endParaRPr lang="es-MX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375" t="32295" r="7084" b="28987"/>
          <a:stretch/>
        </p:blipFill>
        <p:spPr bwMode="auto">
          <a:xfrm>
            <a:off x="3477733" y="2302792"/>
            <a:ext cx="5512134" cy="2650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930754" y="1263436"/>
            <a:ext cx="6721289" cy="1055554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pPr defTabSz="457200"/>
            <a:r>
              <a:rPr lang="es-MX" sz="3100" b="1" dirty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</a:rPr>
              <a:t>Servicios de sistema e </a:t>
            </a:r>
            <a:r>
              <a:rPr lang="es-MX" sz="3100" b="1" dirty="0" smtClean="0">
                <a:solidFill>
                  <a:srgbClr val="4F81BD">
                    <a:lumMod val="7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</a:rPr>
              <a:t>infraestructura</a:t>
            </a:r>
            <a:endParaRPr lang="es-MX" sz="3100" b="1" dirty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/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02963" y="5073303"/>
            <a:ext cx="6050100" cy="1024777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pPr defTabSz="457200"/>
            <a:r>
              <a:rPr lang="es-MX" sz="2000" b="1" dirty="0">
                <a:solidFill>
                  <a:prstClr val="black"/>
                </a:solidFill>
              </a:rPr>
              <a:t>Ya se cuenta con </a:t>
            </a:r>
            <a:r>
              <a:rPr lang="es-MX" sz="2000" b="1" dirty="0" smtClean="0">
                <a:solidFill>
                  <a:prstClr val="black"/>
                </a:solidFill>
              </a:rPr>
              <a:t>equipos </a:t>
            </a:r>
            <a:r>
              <a:rPr lang="es-MX" sz="2000" b="1" dirty="0">
                <a:solidFill>
                  <a:prstClr val="black"/>
                </a:solidFill>
              </a:rPr>
              <a:t>para </a:t>
            </a:r>
            <a:r>
              <a:rPr lang="es-MX" sz="2000" b="1" dirty="0" smtClean="0">
                <a:solidFill>
                  <a:prstClr val="black"/>
                </a:solidFill>
              </a:rPr>
              <a:t>los </a:t>
            </a:r>
            <a:r>
              <a:rPr lang="es-MX" sz="2000" b="1" dirty="0">
                <a:solidFill>
                  <a:prstClr val="black"/>
                </a:solidFill>
              </a:rPr>
              <a:t>verificadores de las </a:t>
            </a:r>
            <a:r>
              <a:rPr lang="es-MX" sz="2000" b="1" dirty="0" smtClean="0">
                <a:solidFill>
                  <a:prstClr val="black"/>
                </a:solidFill>
              </a:rPr>
              <a:t>aduanas. Se </a:t>
            </a:r>
            <a:r>
              <a:rPr lang="es-MX" sz="2000" b="1" dirty="0">
                <a:solidFill>
                  <a:prstClr val="black"/>
                </a:solidFill>
              </a:rPr>
              <a:t>estima utilizar un equipo por cada dos verificadores.</a:t>
            </a: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8055" y="1480974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651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97092"/>
            <a:ext cx="8229600" cy="3343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369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505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3166"/>
            <a:ext cx="8229600" cy="3311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3915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608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709267"/>
            <a:ext cx="8229600" cy="2919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750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99623"/>
            <a:ext cx="8229600" cy="2938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518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296"/>
            <a:ext cx="8229600" cy="1399032"/>
          </a:xfrm>
        </p:spPr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095" y="1412776"/>
            <a:ext cx="622980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2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Capturista privado</a:t>
            </a:r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48529"/>
            <a:ext cx="8229600" cy="324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595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Administrar Usuario</a:t>
            </a:r>
            <a:br>
              <a:rPr lang="es-MX" dirty="0" smtClean="0"/>
            </a:br>
            <a:r>
              <a:rPr lang="es-MX" dirty="0" smtClean="0"/>
              <a:t>Eliminar Capturista privado</a:t>
            </a:r>
            <a:endParaRPr lang="es-MX" dirty="0"/>
          </a:p>
        </p:txBody>
      </p:sp>
      <p:pic>
        <p:nvPicPr>
          <p:cNvPr id="5017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90663"/>
            <a:ext cx="8229600" cy="335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29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Eliminar Capturista privado</a:t>
            </a:r>
          </a:p>
        </p:txBody>
      </p:sp>
      <p:pic>
        <p:nvPicPr>
          <p:cNvPr id="512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6381"/>
            <a:ext cx="8229600" cy="330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9497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Eliminar Capturista privado</a:t>
            </a:r>
          </a:p>
        </p:txBody>
      </p:sp>
      <p:pic>
        <p:nvPicPr>
          <p:cNvPr id="522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22811"/>
            <a:ext cx="8229600" cy="32919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747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/>
              <a:t>Eliminar Capturista privado</a:t>
            </a:r>
          </a:p>
        </p:txBody>
      </p:sp>
      <p:pic>
        <p:nvPicPr>
          <p:cNvPr id="532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449703"/>
            <a:ext cx="8229600" cy="3438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85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87677" y="7094"/>
            <a:ext cx="9924523" cy="68455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3 Rectángulo"/>
          <p:cNvSpPr/>
          <p:nvPr/>
        </p:nvSpPr>
        <p:spPr>
          <a:xfrm>
            <a:off x="2930754" y="1257028"/>
            <a:ext cx="6721289" cy="560097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65" tIns="50233" rIns="100465" bIns="50233" rtlCol="0" anchor="ctr"/>
          <a:lstStyle/>
          <a:p>
            <a:pPr algn="ctr" defTabSz="457200"/>
            <a:endParaRPr lang="es-MX" dirty="0">
              <a:solidFill>
                <a:prstClr val="white"/>
              </a:solidFill>
            </a:endParaRPr>
          </a:p>
        </p:txBody>
      </p:sp>
      <p:sp>
        <p:nvSpPr>
          <p:cNvPr id="6" name="1 CuadroTexto"/>
          <p:cNvSpPr txBox="1"/>
          <p:nvPr/>
        </p:nvSpPr>
        <p:spPr>
          <a:xfrm>
            <a:off x="2930754" y="1263436"/>
            <a:ext cx="6721289" cy="1055554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pPr defTabSz="457200"/>
            <a:r>
              <a:rPr lang="es-MX" sz="31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</a:rPr>
              <a:t>La habilitaci</a:t>
            </a:r>
            <a:r>
              <a:rPr lang="es-MX" sz="3100" b="1" dirty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ó</a:t>
            </a:r>
            <a:r>
              <a:rPr lang="es-MX" sz="3100" b="1" dirty="0" smtClean="0">
                <a:solidFill>
                  <a:srgbClr val="4F81B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</a:rPr>
              <a:t>n de los sistemas tecnologicos de la Aduana es:</a:t>
            </a:r>
            <a:endParaRPr lang="es-MX" sz="3100" b="1" dirty="0">
              <a:solidFill>
                <a:srgbClr val="4F81B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/>
            </a:endParaRPr>
          </a:p>
        </p:txBody>
      </p:sp>
      <p:sp>
        <p:nvSpPr>
          <p:cNvPr id="7" name="2 CuadroTexto"/>
          <p:cNvSpPr txBox="1"/>
          <p:nvPr/>
        </p:nvSpPr>
        <p:spPr>
          <a:xfrm>
            <a:off x="3128428" y="2348880"/>
            <a:ext cx="6050100" cy="2963769"/>
          </a:xfrm>
          <a:prstGeom prst="rect">
            <a:avLst/>
          </a:prstGeom>
          <a:noFill/>
        </p:spPr>
        <p:txBody>
          <a:bodyPr wrap="square" lIns="100465" tIns="50233" rIns="100465" bIns="50233" rtlCol="0">
            <a:spAutoFit/>
          </a:bodyPr>
          <a:lstStyle/>
          <a:p>
            <a:endParaRPr lang="es-MX" sz="2400" dirty="0" smtClean="0"/>
          </a:p>
          <a:p>
            <a:r>
              <a:rPr lang="es-MX" sz="2400" dirty="0" smtClean="0"/>
              <a:t>Veracruz 430, 20 de febrero </a:t>
            </a:r>
            <a:r>
              <a:rPr lang="es-MX" sz="2400" dirty="0" smtClean="0">
                <a:solidFill>
                  <a:prstClr val="black"/>
                </a:solidFill>
              </a:rPr>
              <a:t>de 2012</a:t>
            </a:r>
            <a:r>
              <a:rPr lang="es-MX" sz="2400" dirty="0" smtClean="0"/>
              <a:t>.</a:t>
            </a:r>
          </a:p>
          <a:p>
            <a:endParaRPr lang="es-MX" sz="2400" dirty="0" smtClean="0">
              <a:solidFill>
                <a:prstClr val="black"/>
              </a:solidFill>
            </a:endParaRPr>
          </a:p>
          <a:p>
            <a:r>
              <a:rPr lang="es-MX" sz="2400" dirty="0" smtClean="0">
                <a:solidFill>
                  <a:prstClr val="black"/>
                </a:solidFill>
              </a:rPr>
              <a:t>Aeropuerto Internacional de Veracruz, 20 de febrero de 2012.</a:t>
            </a:r>
            <a:endParaRPr lang="es-MX" sz="2200" dirty="0" smtClean="0">
              <a:solidFill>
                <a:prstClr val="black"/>
              </a:solidFill>
            </a:endParaRPr>
          </a:p>
          <a:p>
            <a:pPr defTabSz="457200"/>
            <a:endParaRPr lang="es-MX" sz="2200" b="1" dirty="0" smtClean="0">
              <a:solidFill>
                <a:prstClr val="black"/>
              </a:solidFill>
            </a:endParaRPr>
          </a:p>
          <a:p>
            <a:pPr defTabSz="457200"/>
            <a:r>
              <a:rPr lang="es-MX" sz="2200" b="1" dirty="0" smtClean="0">
                <a:solidFill>
                  <a:prstClr val="black"/>
                </a:solidFill>
              </a:rPr>
              <a:t>La publicaci</a:t>
            </a:r>
            <a:r>
              <a:rPr lang="es-MX" sz="22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ó</a:t>
            </a:r>
            <a:r>
              <a:rPr lang="es-MX" sz="2200" b="1" dirty="0" smtClean="0">
                <a:solidFill>
                  <a:prstClr val="black"/>
                </a:solidFill>
              </a:rPr>
              <a:t>n de los lineamientos de la ACCMA fue el 24 de enero de 2012.</a:t>
            </a:r>
            <a:endParaRPr lang="es-MX" sz="2200" b="1" dirty="0">
              <a:solidFill>
                <a:prstClr val="black"/>
              </a:solidFill>
            </a:endParaRPr>
          </a:p>
        </p:txBody>
      </p:sp>
      <p:pic>
        <p:nvPicPr>
          <p:cNvPr id="8" name="7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3425" y="566124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232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/>
              <a:t>Administrar Usuario</a:t>
            </a:r>
            <a:br>
              <a:rPr lang="es-MX" dirty="0"/>
            </a:br>
            <a:r>
              <a:rPr lang="es-MX" dirty="0" smtClean="0"/>
              <a:t>Recibir y oír notificaciones</a:t>
            </a:r>
            <a:endParaRPr lang="es-MX" dirty="0"/>
          </a:p>
        </p:txBody>
      </p:sp>
      <p:pic>
        <p:nvPicPr>
          <p:cNvPr id="542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9596"/>
            <a:ext cx="8229600" cy="3298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323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55576" y="2564904"/>
            <a:ext cx="7239000" cy="1362075"/>
          </a:xfrm>
        </p:spPr>
        <p:txBody>
          <a:bodyPr/>
          <a:lstStyle/>
          <a:p>
            <a:r>
              <a:rPr lang="es-MX" dirty="0" smtClean="0"/>
              <a:t>Sellos Digitales.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907704" y="476672"/>
            <a:ext cx="3886200" cy="2286000"/>
          </a:xfrm>
        </p:spPr>
        <p:txBody>
          <a:bodyPr/>
          <a:lstStyle/>
          <a:p>
            <a:endParaRPr lang="es-MX" dirty="0"/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01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Sellos Digitales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Se debe </a:t>
            </a:r>
            <a:r>
              <a:rPr lang="es-MX" dirty="0" err="1" smtClean="0"/>
              <a:t>accesar</a:t>
            </a:r>
            <a:r>
              <a:rPr lang="es-MX" dirty="0" smtClean="0"/>
              <a:t> a la pagina y descargar el aplicativo SOLCEDI</a:t>
            </a:r>
          </a:p>
          <a:p>
            <a:endParaRPr lang="es-MX" dirty="0"/>
          </a:p>
          <a:p>
            <a:pPr marL="64008" indent="0">
              <a:buNone/>
            </a:pPr>
            <a:r>
              <a:rPr lang="es-MX" dirty="0" smtClean="0"/>
              <a:t> </a:t>
            </a:r>
            <a:r>
              <a:rPr lang="es-MX" dirty="0"/>
              <a:t>http://</a:t>
            </a:r>
            <a:r>
              <a:rPr lang="es-MX" dirty="0" smtClean="0"/>
              <a:t>www.sat.gob.mx/sitio_internet/e_sat/tu_firma/60_6626.html</a:t>
            </a:r>
          </a:p>
        </p:txBody>
      </p:sp>
      <p:pic>
        <p:nvPicPr>
          <p:cNvPr id="4" name="3 Imagen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97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Sellos Digitales</a:t>
            </a:r>
            <a:endParaRPr lang="es-MX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12776"/>
            <a:ext cx="5301502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67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Sellos Digitales</a:t>
            </a:r>
            <a:endParaRPr lang="es-MX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484784"/>
            <a:ext cx="535325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53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Sellos Digitales</a:t>
            </a:r>
            <a:endParaRPr lang="es-MX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484784"/>
            <a:ext cx="6009369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346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6876" y="1916832"/>
            <a:ext cx="4357006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5012" y="3933056"/>
            <a:ext cx="4348870" cy="1833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5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Ensobretado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484784"/>
            <a:ext cx="5353251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02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Ensobretado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40768"/>
            <a:ext cx="520960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72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Ensobretado</a:t>
            </a:r>
            <a:r>
              <a:rPr lang="es-MX" dirty="0" smtClean="0"/>
              <a:t> de sello digital</a:t>
            </a:r>
            <a:endParaRPr lang="es-MX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3356992"/>
            <a:ext cx="8229600" cy="45720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El </a:t>
            </a:r>
            <a:r>
              <a:rPr lang="es-MX" sz="2400" dirty="0"/>
              <a:t>usuario continuará el proceso ingresando a la página: </a:t>
            </a:r>
            <a:r>
              <a:rPr lang="es-MX" sz="2400" dirty="0" smtClean="0"/>
              <a:t>https</a:t>
            </a:r>
            <a:r>
              <a:rPr lang="es-MX" sz="2400" dirty="0"/>
              <a:t>://www.servicios.sat.gob.mx/_mem_bin/formsloginFEA.asp?/ACCESO/CERTISAT.ASP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538" y="1484784"/>
            <a:ext cx="4352925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4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400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4023" y="-81580"/>
            <a:ext cx="9495493" cy="70229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1 Rectángulo"/>
          <p:cNvSpPr/>
          <p:nvPr/>
        </p:nvSpPr>
        <p:spPr>
          <a:xfrm>
            <a:off x="3008909" y="1417915"/>
            <a:ext cx="6312560" cy="55234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465" tIns="50233" rIns="100465" bIns="50233" rtlCol="0" anchor="ctr"/>
          <a:lstStyle/>
          <a:p>
            <a:pPr algn="ctr" defTabSz="457200"/>
            <a:endParaRPr lang="es-MX">
              <a:solidFill>
                <a:prstClr val="white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9709" y="1368843"/>
            <a:ext cx="2889994" cy="54891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ectángulo 5"/>
          <p:cNvSpPr/>
          <p:nvPr/>
        </p:nvSpPr>
        <p:spPr>
          <a:xfrm>
            <a:off x="359204" y="315898"/>
            <a:ext cx="20607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V e n t a n i l l a</a:t>
            </a:r>
          </a:p>
          <a:p>
            <a:pPr algn="ctr" defTabSz="457200"/>
            <a:r>
              <a:rPr lang="es-ES_tradnl" dirty="0" smtClean="0">
                <a:solidFill>
                  <a:srgbClr val="FFFFFF"/>
                </a:solidFill>
                <a:latin typeface="Verdana"/>
                <a:cs typeface="Verdana"/>
              </a:rPr>
              <a:t>Ú n i c a</a:t>
            </a:r>
            <a:endParaRPr lang="es-ES" dirty="0">
              <a:solidFill>
                <a:prstClr val="black"/>
              </a:solidFill>
            </a:endParaRPr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8586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691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Envio</a:t>
            </a:r>
            <a:r>
              <a:rPr lang="es-MX" dirty="0" smtClean="0"/>
              <a:t> Sello Digital</a:t>
            </a:r>
            <a:endParaRPr lang="es-MX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00808"/>
            <a:ext cx="7875726" cy="4141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693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Envio</a:t>
            </a:r>
            <a:r>
              <a:rPr lang="es-MX" dirty="0" smtClean="0"/>
              <a:t> Sello Digital</a:t>
            </a:r>
            <a:endParaRPr lang="es-MX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0808"/>
            <a:ext cx="7750471" cy="37444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6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Envio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137" y="2079110"/>
            <a:ext cx="7875726" cy="4179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08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Envio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948" y="2663454"/>
            <a:ext cx="7774104" cy="30106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5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Envio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59" y="1916832"/>
            <a:ext cx="8012311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42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Recuperacion</a:t>
            </a:r>
            <a:r>
              <a:rPr lang="es-MX" dirty="0" smtClean="0"/>
              <a:t> del Sello Digital</a:t>
            </a:r>
            <a:endParaRPr lang="es-MX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587368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194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Recuperacion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556792"/>
            <a:ext cx="7353200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32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Recuperacion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28800"/>
            <a:ext cx="7723292" cy="45604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64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err="1" smtClean="0"/>
              <a:t>Recuperacion</a:t>
            </a:r>
            <a:r>
              <a:rPr lang="es-MX" dirty="0" smtClean="0"/>
              <a:t> de Sello Digital</a:t>
            </a:r>
            <a:endParaRPr lang="es-MX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28800"/>
            <a:ext cx="7710407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3 Imagen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543" y="6021288"/>
            <a:ext cx="1795945" cy="620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953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ío">
  <a:themeElements>
    <a:clrScheme name="Civil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Brío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Brío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1_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5267</TotalTime>
  <Words>1657</Words>
  <Application>Microsoft Office PowerPoint</Application>
  <PresentationFormat>Presentación en pantalla (4:3)</PresentationFormat>
  <Paragraphs>329</Paragraphs>
  <Slides>98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98</vt:i4>
      </vt:variant>
    </vt:vector>
  </HeadingPairs>
  <TitlesOfParts>
    <vt:vector size="101" baseType="lpstr">
      <vt:lpstr>Brío</vt:lpstr>
      <vt:lpstr>Tema de Office</vt:lpstr>
      <vt:lpstr>1_Tema de Office</vt:lpstr>
      <vt:lpstr>Presentación de PowerPoint</vt:lpstr>
      <vt:lpstr>Ventanilla única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VENTANILLA UNICA</vt:lpstr>
      <vt:lpstr>Requerimientos técnicos de la ventanilla única.</vt:lpstr>
      <vt:lpstr>Tipos de usuarios externos</vt:lpstr>
      <vt:lpstr>Registro de Usuario con FIEL.</vt:lpstr>
      <vt:lpstr>Ventanilla Única www.ventanillaunica.gob.mx </vt:lpstr>
      <vt:lpstr>Registro con FIEL</vt:lpstr>
      <vt:lpstr>Registro con FIEL</vt:lpstr>
      <vt:lpstr>Registro con FIEL.</vt:lpstr>
      <vt:lpstr>Registro con FIEL</vt:lpstr>
      <vt:lpstr>Registro con FIEL</vt:lpstr>
      <vt:lpstr>Registro con FIEL</vt:lpstr>
      <vt:lpstr>Registro con FIEL</vt:lpstr>
      <vt:lpstr>Registro con FIEL</vt:lpstr>
      <vt:lpstr>Registro con FIEL</vt:lpstr>
      <vt:lpstr>Registro con FIEL</vt:lpstr>
      <vt:lpstr>Registro con FIEL</vt:lpstr>
      <vt:lpstr>Acceder a la aplicación</vt:lpstr>
      <vt:lpstr>Acceder a la aplicación</vt:lpstr>
      <vt:lpstr>Registro de Usuario sin FIEL.</vt:lpstr>
      <vt:lpstr>Registro sin FIEL</vt:lpstr>
      <vt:lpstr>Registro sin FIEL</vt:lpstr>
      <vt:lpstr>Registro sin FIEL</vt:lpstr>
      <vt:lpstr>Registro sin FIEL (RFC)</vt:lpstr>
      <vt:lpstr>Registro sin FIEL (RFC)</vt:lpstr>
      <vt:lpstr>Registro sin FIEL (CURP)</vt:lpstr>
      <vt:lpstr>Registro sin FIEL (CURP)</vt:lpstr>
      <vt:lpstr>Registro sin FIEL (CURP)</vt:lpstr>
      <vt:lpstr>Registro sin FIEL  (CURP)</vt:lpstr>
      <vt:lpstr>Administración de Usuarios.</vt:lpstr>
      <vt:lpstr>Administrar Usuarios</vt:lpstr>
      <vt:lpstr>Administrar Usuarios</vt:lpstr>
      <vt:lpstr>Administrar Usuarios</vt:lpstr>
      <vt:lpstr>Administrar Usuarios</vt:lpstr>
      <vt:lpstr>Administrar Usuarios</vt:lpstr>
      <vt:lpstr>Administrar Usuarios</vt:lpstr>
      <vt:lpstr>Administrar Usuario</vt:lpstr>
      <vt:lpstr>Administrar Usuarios</vt:lpstr>
      <vt:lpstr>Administrar Usuarios</vt:lpstr>
      <vt:lpstr>Administrar Usuario</vt:lpstr>
      <vt:lpstr>Administrar Usuarios</vt:lpstr>
      <vt:lpstr>Administrar Usuarios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Capturista privado</vt:lpstr>
      <vt:lpstr>Administrar Usuario Eliminar Capturista privado</vt:lpstr>
      <vt:lpstr>Administrar Usuario Eliminar Capturista privado</vt:lpstr>
      <vt:lpstr>Administrar Usuario Eliminar Capturista privado</vt:lpstr>
      <vt:lpstr>Administrar Usuario Eliminar Capturista privado</vt:lpstr>
      <vt:lpstr>Administrar Usuario Recibir y oír notificaciones</vt:lpstr>
      <vt:lpstr>Sellos Digitales.</vt:lpstr>
      <vt:lpstr>Sellos Digitales</vt:lpstr>
      <vt:lpstr>Sellos Digitales</vt:lpstr>
      <vt:lpstr>Sellos Digitales</vt:lpstr>
      <vt:lpstr>Sellos Digitales</vt:lpstr>
      <vt:lpstr>Presentación de PowerPoint</vt:lpstr>
      <vt:lpstr>Ensobretado de Sello Digital</vt:lpstr>
      <vt:lpstr>Ensobretado de sello digital</vt:lpstr>
      <vt:lpstr>Ensobretado de sello digital</vt:lpstr>
      <vt:lpstr>Envio Sello Digital</vt:lpstr>
      <vt:lpstr>Envio Sello Digital</vt:lpstr>
      <vt:lpstr>Envio de Sello Digital</vt:lpstr>
      <vt:lpstr>Envio de Sello Digital</vt:lpstr>
      <vt:lpstr>Envio de Sello Digital</vt:lpstr>
      <vt:lpstr>Recuperacion del Sello Digital</vt:lpstr>
      <vt:lpstr>Recuperacion de Sello Digital</vt:lpstr>
      <vt:lpstr>Recuperacion de Sello Digital</vt:lpstr>
      <vt:lpstr>Recuperacion de Sello Digital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VENTANILLA UNICA</dc:title>
  <dc:creator>Alfonso Tovar</dc:creator>
  <cp:lastModifiedBy>Oscar</cp:lastModifiedBy>
  <cp:revision>97</cp:revision>
  <dcterms:created xsi:type="dcterms:W3CDTF">2012-01-27T17:54:28Z</dcterms:created>
  <dcterms:modified xsi:type="dcterms:W3CDTF">2012-02-15T19:16:16Z</dcterms:modified>
</cp:coreProperties>
</file>